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40" r:id="rId1"/>
  </p:sldMasterIdLst>
  <p:notesMasterIdLst>
    <p:notesMasterId r:id="rId18"/>
  </p:notesMasterIdLst>
  <p:sldIdLst>
    <p:sldId id="256" r:id="rId2"/>
    <p:sldId id="257" r:id="rId3"/>
    <p:sldId id="258" r:id="rId4"/>
    <p:sldId id="263" r:id="rId5"/>
    <p:sldId id="259" r:id="rId6"/>
    <p:sldId id="260" r:id="rId7"/>
    <p:sldId id="264" r:id="rId8"/>
    <p:sldId id="261" r:id="rId9"/>
    <p:sldId id="265" r:id="rId10"/>
    <p:sldId id="266" r:id="rId11"/>
    <p:sldId id="267" r:id="rId12"/>
    <p:sldId id="268" r:id="rId13"/>
    <p:sldId id="271" r:id="rId14"/>
    <p:sldId id="269" r:id="rId15"/>
    <p:sldId id="270" r:id="rId16"/>
    <p:sldId id="262"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946"/>
    <p:restoredTop sz="54447"/>
  </p:normalViewPr>
  <p:slideViewPr>
    <p:cSldViewPr snapToGrid="0" snapToObjects="1">
      <p:cViewPr varScale="1">
        <p:scale>
          <a:sx n="85" d="100"/>
          <a:sy n="85" d="100"/>
        </p:scale>
        <p:origin x="1816"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1B6C0F7-88F4-CC40-86FE-403EDD7E4A67}" type="datetimeFigureOut">
              <a:rPr lang="en-US" smtClean="0"/>
              <a:t>9/11/19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93E60DB-4C56-F940-B09A-125D2263595F}" type="slidenum">
              <a:rPr lang="en-US" smtClean="0"/>
              <a:t>‹#›</a:t>
            </a:fld>
            <a:endParaRPr lang="en-US"/>
          </a:p>
        </p:txBody>
      </p:sp>
    </p:spTree>
    <p:extLst>
      <p:ext uri="{BB962C8B-B14F-4D97-AF65-F5344CB8AC3E}">
        <p14:creationId xmlns:p14="http://schemas.microsoft.com/office/powerpoint/2010/main" val="16053404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medium.com/@msdcconnect/unit-testing-your-java-code-with-junit-for-the-confused-81e5183f9249"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medium.com/frontend-fun/angular-unit-testing-jasmine-karma-step-by-step-e3376d110ab4" TargetMode="External"/><Relationship Id="rId2" Type="http://schemas.openxmlformats.org/officeDocument/2006/relationships/slide" Target="../slides/slide15.xml"/><Relationship Id="rId1" Type="http://schemas.openxmlformats.org/officeDocument/2006/relationships/notesMaster" Target="../notesMasters/notesMaster1.xml"/><Relationship Id="rId4" Type="http://schemas.openxmlformats.org/officeDocument/2006/relationships/hyperlink" Target="https://medium.com/codeops/what-is-bdd-and-why-936e80bce511" TargetMode="Externa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medium.com/@sepandassadi/become-a-full-stack-web-developer-free-resources-8a1c2c0ebd41"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www.petrikainulainen.net/getting-started-with-gradle/" TargetMode="External"/><Relationship Id="rId2" Type="http://schemas.openxmlformats.org/officeDocument/2006/relationships/slide" Target="../slides/slide5.xml"/><Relationship Id="rId1" Type="http://schemas.openxmlformats.org/officeDocument/2006/relationships/notesMaster" Target="../notesMasters/notesMaster1.xml"/><Relationship Id="rId6" Type="http://schemas.openxmlformats.org/officeDocument/2006/relationships/hyperlink" Target="https://maven.apache.org/what-is-maven.html" TargetMode="External"/><Relationship Id="rId5" Type="http://schemas.openxmlformats.org/officeDocument/2006/relationships/hyperlink" Target="http://groovy-lang.org/" TargetMode="External"/><Relationship Id="rId4" Type="http://schemas.openxmlformats.org/officeDocument/2006/relationships/hyperlink" Target="https://technologyconversations.com/2014/06/18/build-tools/" TargetMode="Externa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developer.mozilla.org/en-US/docs/Web/JavaScript" TargetMode="External"/><Relationship Id="rId2" Type="http://schemas.openxmlformats.org/officeDocument/2006/relationships/slide" Target="../slides/slide6.xml"/><Relationship Id="rId1" Type="http://schemas.openxmlformats.org/officeDocument/2006/relationships/notesMaster" Target="../notesMasters/notesMaster1.xml"/><Relationship Id="rId4" Type="http://schemas.openxmlformats.org/officeDocument/2006/relationships/hyperlink" Target="https://www.typescriptlang.org/"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medium.com/oril/10-tips-to-keep-your-code-more-clean-2fa9aafea1cf"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medium.com/better-programming/the-test-pyramid-80d77535573"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medium.com/tech-tajawal/driven-development-133422e0057a"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Sometime the greatest idea comes from solving the simplest things.</a:t>
            </a:r>
          </a:p>
          <a:p>
            <a:endParaRPr lang="en-US" dirty="0"/>
          </a:p>
        </p:txBody>
      </p:sp>
      <p:sp>
        <p:nvSpPr>
          <p:cNvPr id="4" name="Slide Number Placeholder 3"/>
          <p:cNvSpPr>
            <a:spLocks noGrp="1"/>
          </p:cNvSpPr>
          <p:nvPr>
            <p:ph type="sldNum" sz="quarter" idx="10"/>
          </p:nvPr>
        </p:nvSpPr>
        <p:spPr/>
        <p:txBody>
          <a:bodyPr/>
          <a:lstStyle/>
          <a:p>
            <a:fld id="{A93E60DB-4C56-F940-B09A-125D2263595F}" type="slidenum">
              <a:rPr lang="en-US" smtClean="0"/>
              <a:t>3</a:t>
            </a:fld>
            <a:endParaRPr lang="en-US"/>
          </a:p>
        </p:txBody>
      </p:sp>
    </p:spTree>
    <p:extLst>
      <p:ext uri="{BB962C8B-B14F-4D97-AF65-F5344CB8AC3E}">
        <p14:creationId xmlns:p14="http://schemas.microsoft.com/office/powerpoint/2010/main" val="36299257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hlinkClick r:id="rId3"/>
              </a:rPr>
              <a:t>https://medium.com/@msdcconnect/unit-testing-your-java-code-with-junit-for-the-confused-81e5183f9249</a:t>
            </a:r>
            <a:endParaRPr lang="en-US" dirty="0"/>
          </a:p>
        </p:txBody>
      </p:sp>
      <p:sp>
        <p:nvSpPr>
          <p:cNvPr id="4" name="Slide Number Placeholder 3"/>
          <p:cNvSpPr>
            <a:spLocks noGrp="1"/>
          </p:cNvSpPr>
          <p:nvPr>
            <p:ph type="sldNum" sz="quarter" idx="10"/>
          </p:nvPr>
        </p:nvSpPr>
        <p:spPr/>
        <p:txBody>
          <a:bodyPr/>
          <a:lstStyle/>
          <a:p>
            <a:fld id="{A93E60DB-4C56-F940-B09A-125D2263595F}" type="slidenum">
              <a:rPr lang="en-US" smtClean="0"/>
              <a:t>14</a:t>
            </a:fld>
            <a:endParaRPr lang="en-US"/>
          </a:p>
        </p:txBody>
      </p:sp>
    </p:spTree>
    <p:extLst>
      <p:ext uri="{BB962C8B-B14F-4D97-AF65-F5344CB8AC3E}">
        <p14:creationId xmlns:p14="http://schemas.microsoft.com/office/powerpoint/2010/main" val="7307396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hlinkClick r:id="rId3"/>
              </a:rPr>
              <a:t>https://medium.com/frontend-fun/angular-unit-testing-jasmine-karma-step-by-step-e3376d110ab4</a:t>
            </a:r>
            <a:endParaRPr lang="en-GB" dirty="0"/>
          </a:p>
          <a:p>
            <a:r>
              <a:rPr lang="en-GB" dirty="0">
                <a:hlinkClick r:id="rId4"/>
              </a:rPr>
              <a:t>https://medium.com/codeops/what-is-bdd-and-why-936e80bce511</a:t>
            </a:r>
            <a:endParaRPr lang="en-US" dirty="0"/>
          </a:p>
        </p:txBody>
      </p:sp>
      <p:sp>
        <p:nvSpPr>
          <p:cNvPr id="4" name="Slide Number Placeholder 3"/>
          <p:cNvSpPr>
            <a:spLocks noGrp="1"/>
          </p:cNvSpPr>
          <p:nvPr>
            <p:ph type="sldNum" sz="quarter" idx="10"/>
          </p:nvPr>
        </p:nvSpPr>
        <p:spPr/>
        <p:txBody>
          <a:bodyPr/>
          <a:lstStyle/>
          <a:p>
            <a:fld id="{A93E60DB-4C56-F940-B09A-125D2263595F}" type="slidenum">
              <a:rPr lang="en-US" smtClean="0"/>
              <a:t>15</a:t>
            </a:fld>
            <a:endParaRPr lang="en-US"/>
          </a:p>
        </p:txBody>
      </p:sp>
    </p:spTree>
    <p:extLst>
      <p:ext uri="{BB962C8B-B14F-4D97-AF65-F5344CB8AC3E}">
        <p14:creationId xmlns:p14="http://schemas.microsoft.com/office/powerpoint/2010/main" val="42344774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hlinkClick r:id="rId3"/>
              </a:rPr>
              <a:t>https://medium.com/@sepandassadi/become-a-full-stack-web-developer-free-resources-8a1c2c0ebd41</a:t>
            </a:r>
            <a:endParaRPr lang="en-GB" dirty="0"/>
          </a:p>
          <a:p>
            <a:endParaRPr lang="en-GB" dirty="0"/>
          </a:p>
          <a:p>
            <a:endParaRPr lang="en-US" dirty="0"/>
          </a:p>
        </p:txBody>
      </p:sp>
      <p:sp>
        <p:nvSpPr>
          <p:cNvPr id="4" name="Slide Number Placeholder 3"/>
          <p:cNvSpPr>
            <a:spLocks noGrp="1"/>
          </p:cNvSpPr>
          <p:nvPr>
            <p:ph type="sldNum" sz="quarter" idx="10"/>
          </p:nvPr>
        </p:nvSpPr>
        <p:spPr/>
        <p:txBody>
          <a:bodyPr/>
          <a:lstStyle/>
          <a:p>
            <a:fld id="{A93E60DB-4C56-F940-B09A-125D2263595F}" type="slidenum">
              <a:rPr lang="en-US" smtClean="0"/>
              <a:t>4</a:t>
            </a:fld>
            <a:endParaRPr lang="en-US"/>
          </a:p>
        </p:txBody>
      </p:sp>
    </p:spTree>
    <p:extLst>
      <p:ext uri="{BB962C8B-B14F-4D97-AF65-F5344CB8AC3E}">
        <p14:creationId xmlns:p14="http://schemas.microsoft.com/office/powerpoint/2010/main" val="24526063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Spring Framework is an application framework</a:t>
            </a:r>
          </a:p>
          <a:p>
            <a:r>
              <a:rPr lang="en-US" dirty="0"/>
              <a:t>Spring Boot </a:t>
            </a:r>
            <a:r>
              <a:rPr lang="en-GB" sz="1200" b="0" i="0" kern="1200" dirty="0">
                <a:solidFill>
                  <a:schemeClr val="tx1"/>
                </a:solidFill>
                <a:effectLst/>
                <a:latin typeface="+mn-lt"/>
                <a:ea typeface="+mn-ea"/>
                <a:cs typeface="+mn-cs"/>
              </a:rPr>
              <a:t>is basically an extension of the Spring framework which eliminated the boilerplate configurations required for setting up a Spring application.</a:t>
            </a:r>
          </a:p>
          <a:p>
            <a:r>
              <a:rPr lang="en-GB" sz="1200" b="0" i="0" kern="1200" dirty="0">
                <a:solidFill>
                  <a:schemeClr val="tx1"/>
                </a:solidFill>
                <a:effectLst/>
                <a:latin typeface="+mn-lt"/>
                <a:ea typeface="+mn-ea"/>
                <a:cs typeface="+mn-cs"/>
              </a:rPr>
              <a:t>Spring Boot makes it easy to create stand-alone, production-grade Spring based Applications that you can "just run".</a:t>
            </a:r>
          </a:p>
          <a:p>
            <a:endParaRPr lang="en-GB"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Spring MVC is a sub-project of the Spring Framework, targeting design and development of applications that use the MVC (Model-View-Controller) pattern</a:t>
            </a:r>
          </a:p>
          <a:p>
            <a:endParaRPr lang="en-GB" sz="1200" b="0" i="0" u="none" strike="noStrike" kern="1200" dirty="0">
              <a:solidFill>
                <a:schemeClr val="tx1"/>
              </a:solidFill>
              <a:effectLst/>
              <a:latin typeface="+mn-lt"/>
              <a:ea typeface="+mn-ea"/>
              <a:cs typeface="+mn-cs"/>
              <a:hlinkClick r:id="rId3"/>
            </a:endParaRPr>
          </a:p>
          <a:p>
            <a:r>
              <a:rPr lang="en-GB" sz="1200" b="0" i="0" u="none" strike="noStrike" kern="1200" dirty="0">
                <a:solidFill>
                  <a:schemeClr val="tx1"/>
                </a:solidFill>
                <a:effectLst/>
                <a:latin typeface="+mn-lt"/>
                <a:ea typeface="+mn-ea"/>
                <a:cs typeface="+mn-cs"/>
                <a:hlinkClick r:id="rId3"/>
              </a:rPr>
              <a:t>Gradle</a:t>
            </a:r>
            <a:r>
              <a:rPr lang="en-GB" sz="1200" b="0" i="0" kern="1200" dirty="0">
                <a:solidFill>
                  <a:schemeClr val="tx1"/>
                </a:solidFill>
                <a:effectLst/>
                <a:latin typeface="+mn-lt"/>
                <a:ea typeface="+mn-ea"/>
                <a:cs typeface="+mn-cs"/>
              </a:rPr>
              <a:t> is a build automation system that is fully open source and uses the concepts you see on Apache Maven and Apache Ant. It uses </a:t>
            </a:r>
            <a:r>
              <a:rPr lang="en-GB" sz="1200" b="0" i="0" u="none" strike="noStrike" kern="1200" dirty="0">
                <a:solidFill>
                  <a:schemeClr val="tx1"/>
                </a:solidFill>
                <a:effectLst/>
                <a:latin typeface="+mn-lt"/>
                <a:ea typeface="+mn-ea"/>
                <a:cs typeface="+mn-cs"/>
                <a:hlinkClick r:id="rId4"/>
              </a:rPr>
              <a:t>domain-specific language</a:t>
            </a:r>
            <a:r>
              <a:rPr lang="en-GB" sz="1200" b="0" i="0" kern="1200" dirty="0">
                <a:solidFill>
                  <a:schemeClr val="tx1"/>
                </a:solidFill>
                <a:effectLst/>
                <a:latin typeface="+mn-lt"/>
                <a:ea typeface="+mn-ea"/>
                <a:cs typeface="+mn-cs"/>
              </a:rPr>
              <a:t> based on the programming language </a:t>
            </a:r>
            <a:r>
              <a:rPr lang="en-GB" sz="1200" b="0" i="0" u="none" strike="noStrike" kern="1200" dirty="0">
                <a:solidFill>
                  <a:schemeClr val="tx1"/>
                </a:solidFill>
                <a:effectLst/>
                <a:latin typeface="+mn-lt"/>
                <a:ea typeface="+mn-ea"/>
                <a:cs typeface="+mn-cs"/>
                <a:hlinkClick r:id="rId5"/>
              </a:rPr>
              <a:t>Groovy</a:t>
            </a:r>
            <a:r>
              <a:rPr lang="en-GB" sz="1200" b="0" i="0" kern="1200" dirty="0">
                <a:solidFill>
                  <a:schemeClr val="tx1"/>
                </a:solidFill>
                <a:effectLst/>
                <a:latin typeface="+mn-lt"/>
                <a:ea typeface="+mn-ea"/>
                <a:cs typeface="+mn-cs"/>
              </a:rPr>
              <a:t>, differentiating it from Apache Maven, which uses XML for its project configuration. It also determines the order of tasks run by using a directed acyclic graph.</a:t>
            </a:r>
          </a:p>
          <a:p>
            <a:endParaRPr lang="en-GB" sz="1200" b="0" i="0" kern="1200" dirty="0">
              <a:solidFill>
                <a:schemeClr val="tx1"/>
              </a:solidFill>
              <a:effectLst/>
              <a:latin typeface="+mn-lt"/>
              <a:ea typeface="+mn-ea"/>
              <a:cs typeface="+mn-cs"/>
            </a:endParaRPr>
          </a:p>
          <a:p>
            <a:r>
              <a:rPr lang="en-GB" sz="1200" b="0" i="0" u="none" strike="noStrike" kern="1200" dirty="0">
                <a:solidFill>
                  <a:schemeClr val="tx1"/>
                </a:solidFill>
                <a:effectLst/>
                <a:latin typeface="+mn-lt"/>
                <a:ea typeface="+mn-ea"/>
                <a:cs typeface="+mn-cs"/>
                <a:hlinkClick r:id="rId6"/>
              </a:rPr>
              <a:t>Maven</a:t>
            </a:r>
            <a:r>
              <a:rPr lang="en-GB" sz="1200" b="0" i="0" kern="1200" dirty="0">
                <a:solidFill>
                  <a:schemeClr val="tx1"/>
                </a:solidFill>
                <a:effectLst/>
                <a:latin typeface="+mn-lt"/>
                <a:ea typeface="+mn-ea"/>
                <a:cs typeface="+mn-cs"/>
              </a:rPr>
              <a:t> is used for project build automation using Java. It helps you map out how a particular software is built, as well as its different dependencies. It uses an XML file to describe the project that you are building, the dependencies of the software with regards to third-party modules and parts, the build order, as well as the needed plugins. There are pre-defined targets for tasks such as packaging and compiling.</a:t>
            </a:r>
            <a:endParaRPr lang="en-US" dirty="0"/>
          </a:p>
        </p:txBody>
      </p:sp>
      <p:sp>
        <p:nvSpPr>
          <p:cNvPr id="4" name="Slide Number Placeholder 3"/>
          <p:cNvSpPr>
            <a:spLocks noGrp="1"/>
          </p:cNvSpPr>
          <p:nvPr>
            <p:ph type="sldNum" sz="quarter" idx="10"/>
          </p:nvPr>
        </p:nvSpPr>
        <p:spPr/>
        <p:txBody>
          <a:bodyPr/>
          <a:lstStyle/>
          <a:p>
            <a:fld id="{A93E60DB-4C56-F940-B09A-125D2263595F}" type="slidenum">
              <a:rPr lang="en-US" smtClean="0"/>
              <a:t>5</a:t>
            </a:fld>
            <a:endParaRPr lang="en-US"/>
          </a:p>
        </p:txBody>
      </p:sp>
    </p:spTree>
    <p:extLst>
      <p:ext uri="{BB962C8B-B14F-4D97-AF65-F5344CB8AC3E}">
        <p14:creationId xmlns:p14="http://schemas.microsoft.com/office/powerpoint/2010/main" val="21616809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1" i="0" kern="1200" dirty="0">
                <a:solidFill>
                  <a:schemeClr val="tx1"/>
                </a:solidFill>
                <a:effectLst/>
                <a:latin typeface="+mn-lt"/>
                <a:ea typeface="+mn-ea"/>
                <a:cs typeface="+mn-cs"/>
              </a:rPr>
              <a:t>JavaScript</a:t>
            </a:r>
            <a:r>
              <a:rPr lang="en-GB" sz="1200" b="0" i="0" kern="1200" dirty="0">
                <a:solidFill>
                  <a:schemeClr val="tx1"/>
                </a:solidFill>
                <a:effectLst/>
                <a:latin typeface="+mn-lt"/>
                <a:ea typeface="+mn-ea"/>
                <a:cs typeface="+mn-cs"/>
              </a:rPr>
              <a:t> (JS) is a lightweight, interpreted, or just-in-time compiled programming language with first-class functions.</a:t>
            </a:r>
          </a:p>
          <a:p>
            <a:r>
              <a:rPr lang="en-GB" dirty="0">
                <a:hlinkClick r:id="rId3"/>
              </a:rPr>
              <a:t>https://developer.mozilla.org/en-US/docs/Web/JavaScript</a:t>
            </a:r>
            <a:endParaRPr lang="en-GB" dirty="0"/>
          </a:p>
          <a:p>
            <a:endParaRPr lang="en-GB" dirty="0"/>
          </a:p>
          <a:p>
            <a:r>
              <a:rPr lang="en-GB" sz="1200" b="1" i="0" kern="1200" dirty="0">
                <a:solidFill>
                  <a:schemeClr val="tx1"/>
                </a:solidFill>
                <a:effectLst/>
                <a:latin typeface="+mn-lt"/>
                <a:ea typeface="+mn-ea"/>
                <a:cs typeface="+mn-cs"/>
              </a:rPr>
              <a:t>TypeScript</a:t>
            </a:r>
            <a:r>
              <a:rPr lang="en-GB" sz="1200" b="0" i="0" kern="1200" dirty="0">
                <a:solidFill>
                  <a:schemeClr val="tx1"/>
                </a:solidFill>
                <a:effectLst/>
                <a:latin typeface="+mn-lt"/>
                <a:ea typeface="+mn-ea"/>
                <a:cs typeface="+mn-cs"/>
              </a:rPr>
              <a:t> is an open-source programming language developed and maintained by Microsoft. It is a strict syntactical superset of JavaScript, and adds optional static typing to the language. </a:t>
            </a:r>
            <a:r>
              <a:rPr lang="en-GB" sz="1200" b="1" i="0" kern="1200" dirty="0">
                <a:solidFill>
                  <a:schemeClr val="tx1"/>
                </a:solidFill>
                <a:effectLst/>
                <a:latin typeface="+mn-lt"/>
                <a:ea typeface="+mn-ea"/>
                <a:cs typeface="+mn-cs"/>
              </a:rPr>
              <a:t>TypeScript</a:t>
            </a:r>
            <a:r>
              <a:rPr lang="en-GB" sz="1200" b="0" i="0" kern="1200" dirty="0">
                <a:solidFill>
                  <a:schemeClr val="tx1"/>
                </a:solidFill>
                <a:effectLst/>
                <a:latin typeface="+mn-lt"/>
                <a:ea typeface="+mn-ea"/>
                <a:cs typeface="+mn-cs"/>
              </a:rPr>
              <a:t> is designed for development of large applications and </a:t>
            </a:r>
            <a:r>
              <a:rPr lang="en-GB" sz="1200" b="0" i="0" kern="1200" dirty="0" err="1">
                <a:solidFill>
                  <a:schemeClr val="tx1"/>
                </a:solidFill>
                <a:effectLst/>
                <a:latin typeface="+mn-lt"/>
                <a:ea typeface="+mn-ea"/>
                <a:cs typeface="+mn-cs"/>
              </a:rPr>
              <a:t>transcompiles</a:t>
            </a:r>
            <a:r>
              <a:rPr lang="en-GB" sz="1200" b="0" i="0" kern="1200" dirty="0">
                <a:solidFill>
                  <a:schemeClr val="tx1"/>
                </a:solidFill>
                <a:effectLst/>
                <a:latin typeface="+mn-lt"/>
                <a:ea typeface="+mn-ea"/>
                <a:cs typeface="+mn-cs"/>
              </a:rPr>
              <a:t> to JavaScript.</a:t>
            </a:r>
          </a:p>
          <a:p>
            <a:r>
              <a:rPr lang="en-GB" dirty="0">
                <a:hlinkClick r:id="rId4"/>
              </a:rPr>
              <a:t>https://www.typescriptlang.org/</a:t>
            </a:r>
            <a:endParaRPr lang="en-US" dirty="0"/>
          </a:p>
        </p:txBody>
      </p:sp>
      <p:sp>
        <p:nvSpPr>
          <p:cNvPr id="4" name="Slide Number Placeholder 3"/>
          <p:cNvSpPr>
            <a:spLocks noGrp="1"/>
          </p:cNvSpPr>
          <p:nvPr>
            <p:ph type="sldNum" sz="quarter" idx="10"/>
          </p:nvPr>
        </p:nvSpPr>
        <p:spPr/>
        <p:txBody>
          <a:bodyPr/>
          <a:lstStyle/>
          <a:p>
            <a:fld id="{A93E60DB-4C56-F940-B09A-125D2263595F}" type="slidenum">
              <a:rPr lang="en-US" smtClean="0"/>
              <a:t>6</a:t>
            </a:fld>
            <a:endParaRPr lang="en-US"/>
          </a:p>
        </p:txBody>
      </p:sp>
    </p:spTree>
    <p:extLst>
      <p:ext uri="{BB962C8B-B14F-4D97-AF65-F5344CB8AC3E}">
        <p14:creationId xmlns:p14="http://schemas.microsoft.com/office/powerpoint/2010/main" val="18205430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Representational State Transfer</a:t>
            </a:r>
            <a:endParaRPr lang="en-US" dirty="0"/>
          </a:p>
        </p:txBody>
      </p:sp>
      <p:sp>
        <p:nvSpPr>
          <p:cNvPr id="4" name="Slide Number Placeholder 3"/>
          <p:cNvSpPr>
            <a:spLocks noGrp="1"/>
          </p:cNvSpPr>
          <p:nvPr>
            <p:ph type="sldNum" sz="quarter" idx="10"/>
          </p:nvPr>
        </p:nvSpPr>
        <p:spPr/>
        <p:txBody>
          <a:bodyPr/>
          <a:lstStyle/>
          <a:p>
            <a:fld id="{A93E60DB-4C56-F940-B09A-125D2263595F}" type="slidenum">
              <a:rPr lang="en-US" smtClean="0"/>
              <a:t>7</a:t>
            </a:fld>
            <a:endParaRPr lang="en-US"/>
          </a:p>
        </p:txBody>
      </p:sp>
    </p:spTree>
    <p:extLst>
      <p:ext uri="{BB962C8B-B14F-4D97-AF65-F5344CB8AC3E}">
        <p14:creationId xmlns:p14="http://schemas.microsoft.com/office/powerpoint/2010/main" val="2815711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implementation </a:t>
            </a:r>
            <a:r>
              <a:rPr lang="en-GB" sz="1200" kern="1200" dirty="0">
                <a:solidFill>
                  <a:schemeClr val="tx1"/>
                </a:solidFill>
                <a:effectLst/>
                <a:latin typeface="+mn-lt"/>
                <a:ea typeface="+mn-ea"/>
                <a:cs typeface="+mn-cs"/>
              </a:rPr>
              <a:t>'com.google.maps:google-maps-services:0.9.3’</a:t>
            </a:r>
          </a:p>
          <a:p>
            <a:r>
              <a:rPr lang="en-GB" dirty="0"/>
              <a:t>implementation </a:t>
            </a:r>
            <a:r>
              <a:rPr lang="en-GB" sz="1200" kern="1200" dirty="0">
                <a:solidFill>
                  <a:schemeClr val="tx1"/>
                </a:solidFill>
                <a:effectLst/>
                <a:latin typeface="+mn-lt"/>
                <a:ea typeface="+mn-ea"/>
                <a:cs typeface="+mn-cs"/>
              </a:rPr>
              <a:t>'</a:t>
            </a:r>
            <a:r>
              <a:rPr lang="en-GB" sz="1200" kern="1200" dirty="0" err="1">
                <a:solidFill>
                  <a:schemeClr val="tx1"/>
                </a:solidFill>
                <a:effectLst/>
                <a:latin typeface="+mn-lt"/>
                <a:ea typeface="+mn-ea"/>
                <a:cs typeface="+mn-cs"/>
              </a:rPr>
              <a:t>org.springframework.boot:spring-boot-starter-web</a:t>
            </a:r>
            <a:r>
              <a:rPr lang="en-GB" sz="1200" kern="1200" dirty="0">
                <a:solidFill>
                  <a:schemeClr val="tx1"/>
                </a:solidFill>
                <a:effectLst/>
                <a:latin typeface="+mn-lt"/>
                <a:ea typeface="+mn-ea"/>
                <a:cs typeface="+mn-cs"/>
              </a:rPr>
              <a:t>’</a:t>
            </a:r>
          </a:p>
          <a:p>
            <a:r>
              <a:rPr lang="en-GB" dirty="0"/>
              <a:t>implementation </a:t>
            </a:r>
            <a:r>
              <a:rPr lang="en-GB" sz="1200" kern="1200" dirty="0">
                <a:solidFill>
                  <a:schemeClr val="tx1"/>
                </a:solidFill>
                <a:effectLst/>
                <a:latin typeface="+mn-lt"/>
                <a:ea typeface="+mn-ea"/>
                <a:cs typeface="+mn-cs"/>
              </a:rPr>
              <a:t>'org.apache.commons:commons-lang3:3.0'</a:t>
            </a:r>
          </a:p>
        </p:txBody>
      </p:sp>
      <p:sp>
        <p:nvSpPr>
          <p:cNvPr id="4" name="Slide Number Placeholder 3"/>
          <p:cNvSpPr>
            <a:spLocks noGrp="1"/>
          </p:cNvSpPr>
          <p:nvPr>
            <p:ph type="sldNum" sz="quarter" idx="10"/>
          </p:nvPr>
        </p:nvSpPr>
        <p:spPr/>
        <p:txBody>
          <a:bodyPr/>
          <a:lstStyle/>
          <a:p>
            <a:fld id="{A93E60DB-4C56-F940-B09A-125D2263595F}" type="slidenum">
              <a:rPr lang="en-US" smtClean="0"/>
              <a:t>8</a:t>
            </a:fld>
            <a:endParaRPr lang="en-US"/>
          </a:p>
        </p:txBody>
      </p:sp>
    </p:spTree>
    <p:extLst>
      <p:ext uri="{BB962C8B-B14F-4D97-AF65-F5344CB8AC3E}">
        <p14:creationId xmlns:p14="http://schemas.microsoft.com/office/powerpoint/2010/main" val="22572298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hlinkClick r:id="rId3"/>
              </a:rPr>
              <a:t>https://medium.com/oril/10-tips-to-keep-your-code-more-clean-2fa9aafea1cf</a:t>
            </a:r>
            <a:endParaRPr lang="en-US" dirty="0"/>
          </a:p>
          <a:p>
            <a:r>
              <a:rPr lang="en-US" dirty="0"/>
              <a:t>Naming Convention</a:t>
            </a:r>
          </a:p>
          <a:p>
            <a:pPr lvl="2"/>
            <a:r>
              <a:rPr lang="en-US" dirty="0"/>
              <a:t>All variables, methods and classes should use CamelCase style.</a:t>
            </a:r>
          </a:p>
          <a:p>
            <a:pPr lvl="2"/>
            <a:r>
              <a:rPr lang="en-US" dirty="0"/>
              <a:t>Constants should use all capital letters divided with underscore.</a:t>
            </a:r>
          </a:p>
          <a:p>
            <a:pPr lvl="2"/>
            <a:r>
              <a:rPr lang="en-US" dirty="0"/>
              <a:t>Avoid Special characters and numbers if you can.</a:t>
            </a:r>
          </a:p>
          <a:p>
            <a:pPr lvl="2"/>
            <a:r>
              <a:rPr lang="en-US" dirty="0"/>
              <a:t>Verbs for function names and Noun for classes and attributes.</a:t>
            </a:r>
          </a:p>
          <a:p>
            <a:r>
              <a:rPr lang="en-US" dirty="0"/>
              <a:t>Write What You Mean </a:t>
            </a:r>
          </a:p>
          <a:p>
            <a:r>
              <a:rPr lang="en-GB" sz="1200" b="0" i="0" kern="1200" dirty="0">
                <a:solidFill>
                  <a:schemeClr val="tx1"/>
                </a:solidFill>
                <a:effectLst/>
                <a:latin typeface="+mn-lt"/>
                <a:ea typeface="+mn-ea"/>
                <a:cs typeface="+mn-cs"/>
              </a:rPr>
              <a:t>	When you create a variable don’t be lazy to give it a full name. Never use only one letter in the name. Variable should represent the value it was created for. Even if you know what this variable is made for, doesn’t mean other developers will understand it. Also when you will come back to a certain block of code after some time you will probably forget the meaning of this variable.</a:t>
            </a:r>
          </a:p>
          <a:p>
            <a:r>
              <a:rPr lang="en-GB" sz="1200" b="0" i="0" kern="1200" dirty="0">
                <a:solidFill>
                  <a:schemeClr val="tx1"/>
                </a:solidFill>
                <a:effectLst/>
                <a:latin typeface="+mn-lt"/>
                <a:ea typeface="+mn-ea"/>
                <a:cs typeface="+mn-cs"/>
              </a:rPr>
              <a:t>Variables/Methods Declaration</a:t>
            </a:r>
          </a:p>
          <a:p>
            <a:r>
              <a:rPr lang="en-GB" sz="1200" b="0" i="0" kern="1200" dirty="0">
                <a:solidFill>
                  <a:schemeClr val="tx1"/>
                </a:solidFill>
                <a:effectLst/>
                <a:latin typeface="+mn-lt"/>
                <a:ea typeface="+mn-ea"/>
                <a:cs typeface="+mn-cs"/>
              </a:rPr>
              <a:t>	All variables in the class should be declared at the top of the class.</a:t>
            </a:r>
          </a:p>
          <a:p>
            <a:r>
              <a:rPr lang="en-GB" sz="1200" b="0" i="0" kern="1200" dirty="0">
                <a:solidFill>
                  <a:schemeClr val="tx1"/>
                </a:solidFill>
                <a:effectLst/>
                <a:latin typeface="+mn-lt"/>
                <a:ea typeface="+mn-ea"/>
                <a:cs typeface="+mn-cs"/>
              </a:rPr>
              <a:t>	If variable is used only in one method then it would be better to declare it as a local variable of this method.</a:t>
            </a:r>
          </a:p>
          <a:p>
            <a:r>
              <a:rPr lang="en-GB" sz="1200" b="0" i="0" kern="1200" dirty="0">
                <a:solidFill>
                  <a:schemeClr val="tx1"/>
                </a:solidFill>
                <a:effectLst/>
                <a:latin typeface="+mn-lt"/>
                <a:ea typeface="+mn-ea"/>
                <a:cs typeface="+mn-cs"/>
              </a:rPr>
              <a:t>	Methods should be declared in the same order as they are used.</a:t>
            </a:r>
          </a:p>
          <a:p>
            <a:r>
              <a:rPr lang="en-GB" sz="1200" b="0" i="0" kern="1200" dirty="0">
                <a:solidFill>
                  <a:schemeClr val="tx1"/>
                </a:solidFill>
                <a:effectLst/>
                <a:latin typeface="+mn-lt"/>
                <a:ea typeface="+mn-ea"/>
                <a:cs typeface="+mn-cs"/>
              </a:rPr>
              <a:t>	More important methods should be declared at the top of a class and minor methods at the end.</a:t>
            </a:r>
          </a:p>
          <a:p>
            <a:r>
              <a:rPr lang="en-GB" sz="1200" b="0" i="0" kern="1200" dirty="0">
                <a:solidFill>
                  <a:schemeClr val="tx1"/>
                </a:solidFill>
                <a:effectLst/>
                <a:latin typeface="+mn-lt"/>
                <a:ea typeface="+mn-ea"/>
                <a:cs typeface="+mn-cs"/>
              </a:rPr>
              <a:t>Single Responsibility</a:t>
            </a:r>
          </a:p>
          <a:p>
            <a:r>
              <a:rPr lang="en-GB" sz="1200" b="0" i="0" kern="1200" dirty="0">
                <a:solidFill>
                  <a:schemeClr val="tx1"/>
                </a:solidFill>
                <a:effectLst/>
                <a:latin typeface="+mn-lt"/>
                <a:ea typeface="+mn-ea"/>
                <a:cs typeface="+mn-cs"/>
              </a:rPr>
              <a:t>	One method should be responsible only for one action. </a:t>
            </a:r>
          </a:p>
          <a:p>
            <a:r>
              <a:rPr lang="en-GB" sz="1200" b="0" i="0" kern="1200" dirty="0">
                <a:solidFill>
                  <a:schemeClr val="tx1"/>
                </a:solidFill>
                <a:effectLst/>
                <a:latin typeface="+mn-lt"/>
                <a:ea typeface="+mn-ea"/>
                <a:cs typeface="+mn-cs"/>
              </a:rPr>
              <a:t>	If your method does two or three different things at a time then you should consider splitting the functionality of this method into other methods.</a:t>
            </a:r>
          </a:p>
          <a:p>
            <a:r>
              <a:rPr lang="en-GB" sz="1200" b="0" i="0" kern="1200" dirty="0">
                <a:solidFill>
                  <a:schemeClr val="tx1"/>
                </a:solidFill>
                <a:effectLst/>
                <a:latin typeface="+mn-lt"/>
                <a:ea typeface="+mn-ea"/>
                <a:cs typeface="+mn-cs"/>
              </a:rPr>
              <a:t>	Such method is easier to understand, scale and reuse in other methods.</a:t>
            </a:r>
          </a:p>
          <a:p>
            <a:r>
              <a:rPr lang="en-GB" sz="1200" b="0" i="0" kern="1200" dirty="0">
                <a:solidFill>
                  <a:schemeClr val="tx1"/>
                </a:solidFill>
                <a:effectLst/>
                <a:latin typeface="+mn-lt"/>
                <a:ea typeface="+mn-ea"/>
                <a:cs typeface="+mn-cs"/>
              </a:rPr>
              <a:t>Small Methods</a:t>
            </a:r>
          </a:p>
          <a:p>
            <a:r>
              <a:rPr lang="en-GB" sz="1200" b="0" i="0" kern="1200" dirty="0">
                <a:solidFill>
                  <a:schemeClr val="tx1"/>
                </a:solidFill>
                <a:effectLst/>
                <a:latin typeface="+mn-lt"/>
                <a:ea typeface="+mn-ea"/>
                <a:cs typeface="+mn-cs"/>
              </a:rPr>
              <a:t>	Just try to make your methods as small as possible. </a:t>
            </a:r>
          </a:p>
          <a:p>
            <a:r>
              <a:rPr lang="en-GB" sz="1200" b="0" i="0" kern="1200" dirty="0">
                <a:solidFill>
                  <a:schemeClr val="tx1"/>
                </a:solidFill>
                <a:effectLst/>
                <a:latin typeface="+mn-lt"/>
                <a:ea typeface="+mn-ea"/>
                <a:cs typeface="+mn-cs"/>
              </a:rPr>
              <a:t>	The best methods are considered to be from 5 to 10 lines of code.</a:t>
            </a:r>
          </a:p>
          <a:p>
            <a:r>
              <a:rPr lang="en-GB" sz="1200" b="0" i="0" kern="1200" dirty="0">
                <a:solidFill>
                  <a:schemeClr val="tx1"/>
                </a:solidFill>
                <a:effectLst/>
                <a:latin typeface="+mn-lt"/>
                <a:ea typeface="+mn-ea"/>
                <a:cs typeface="+mn-cs"/>
              </a:rPr>
              <a:t>	But no one will fight you if your method has 12 or 15 lines, just make sure that these 15 lines of code is understandable and high-quality.</a:t>
            </a:r>
          </a:p>
          <a:p>
            <a:r>
              <a:rPr lang="en-US" dirty="0"/>
              <a:t>Minimize Your Code</a:t>
            </a:r>
          </a:p>
          <a:p>
            <a:r>
              <a:rPr lang="en-US" dirty="0"/>
              <a:t>	</a:t>
            </a:r>
            <a:r>
              <a:rPr lang="en-GB" sz="1200" b="0" i="0" kern="1200" dirty="0">
                <a:solidFill>
                  <a:schemeClr val="tx1"/>
                </a:solidFill>
                <a:effectLst/>
                <a:latin typeface="+mn-lt"/>
                <a:ea typeface="+mn-ea"/>
                <a:cs typeface="+mn-cs"/>
              </a:rPr>
              <a:t>Don’t write three lines of code if the same thing can be done with only one line. </a:t>
            </a:r>
            <a:endParaRPr lang="en-US" dirty="0"/>
          </a:p>
        </p:txBody>
      </p:sp>
      <p:sp>
        <p:nvSpPr>
          <p:cNvPr id="4" name="Slide Number Placeholder 3"/>
          <p:cNvSpPr>
            <a:spLocks noGrp="1"/>
          </p:cNvSpPr>
          <p:nvPr>
            <p:ph type="sldNum" sz="quarter" idx="10"/>
          </p:nvPr>
        </p:nvSpPr>
        <p:spPr/>
        <p:txBody>
          <a:bodyPr/>
          <a:lstStyle/>
          <a:p>
            <a:fld id="{A93E60DB-4C56-F940-B09A-125D2263595F}" type="slidenum">
              <a:rPr lang="en-US" smtClean="0"/>
              <a:t>11</a:t>
            </a:fld>
            <a:endParaRPr lang="en-US"/>
          </a:p>
        </p:txBody>
      </p:sp>
    </p:spTree>
    <p:extLst>
      <p:ext uri="{BB962C8B-B14F-4D97-AF65-F5344CB8AC3E}">
        <p14:creationId xmlns:p14="http://schemas.microsoft.com/office/powerpoint/2010/main" val="22324321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hlinkClick r:id="rId3"/>
              </a:rPr>
              <a:t>https://medium.com/better-programming/the-test-pyramid-80d77535573</a:t>
            </a:r>
            <a:endParaRPr lang="en-US" dirty="0"/>
          </a:p>
        </p:txBody>
      </p:sp>
      <p:sp>
        <p:nvSpPr>
          <p:cNvPr id="4" name="Slide Number Placeholder 3"/>
          <p:cNvSpPr>
            <a:spLocks noGrp="1"/>
          </p:cNvSpPr>
          <p:nvPr>
            <p:ph type="sldNum" sz="quarter" idx="10"/>
          </p:nvPr>
        </p:nvSpPr>
        <p:spPr/>
        <p:txBody>
          <a:bodyPr/>
          <a:lstStyle/>
          <a:p>
            <a:fld id="{A93E60DB-4C56-F940-B09A-125D2263595F}" type="slidenum">
              <a:rPr lang="en-US" smtClean="0"/>
              <a:t>12</a:t>
            </a:fld>
            <a:endParaRPr lang="en-US"/>
          </a:p>
        </p:txBody>
      </p:sp>
    </p:spTree>
    <p:extLst>
      <p:ext uri="{BB962C8B-B14F-4D97-AF65-F5344CB8AC3E}">
        <p14:creationId xmlns:p14="http://schemas.microsoft.com/office/powerpoint/2010/main" val="39019577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hlinkClick r:id="rId3"/>
              </a:rPr>
              <a:t>https://medium.com/tech-tajawal/driven-development-133422e0057a</a:t>
            </a:r>
            <a:endParaRPr lang="en-US" dirty="0"/>
          </a:p>
        </p:txBody>
      </p:sp>
      <p:sp>
        <p:nvSpPr>
          <p:cNvPr id="4" name="Slide Number Placeholder 3"/>
          <p:cNvSpPr>
            <a:spLocks noGrp="1"/>
          </p:cNvSpPr>
          <p:nvPr>
            <p:ph type="sldNum" sz="quarter" idx="10"/>
          </p:nvPr>
        </p:nvSpPr>
        <p:spPr/>
        <p:txBody>
          <a:bodyPr/>
          <a:lstStyle/>
          <a:p>
            <a:fld id="{A93E60DB-4C56-F940-B09A-125D2263595F}" type="slidenum">
              <a:rPr lang="en-US" smtClean="0"/>
              <a:t>13</a:t>
            </a:fld>
            <a:endParaRPr lang="en-US"/>
          </a:p>
        </p:txBody>
      </p:sp>
    </p:spTree>
    <p:extLst>
      <p:ext uri="{BB962C8B-B14F-4D97-AF65-F5344CB8AC3E}">
        <p14:creationId xmlns:p14="http://schemas.microsoft.com/office/powerpoint/2010/main" val="338605378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5923F103-BC34-4FE4-A40E-EDDEECFDA5D0}" type="datetimeFigureOut">
              <a:rPr lang="en-US" smtClean="0"/>
              <a:pPr/>
              <a:t>9/11/19</a:t>
            </a:fld>
            <a:endParaRPr lang="en-US" dirty="0"/>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US" dirty="0"/>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9595545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2BE451C3-0FF4-47C4-B829-773ADF60F88C}" type="datetimeFigureOut">
              <a:rPr lang="en-US" smtClean="0"/>
              <a:t>9/11/19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0450811"/>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2BE451C3-0FF4-47C4-B829-773ADF60F88C}" type="datetimeFigureOut">
              <a:rPr lang="en-US" smtClean="0"/>
              <a:t>9/11/19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78659045"/>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2BE451C3-0FF4-47C4-B829-773ADF60F88C}" type="datetimeFigureOut">
              <a:rPr lang="en-US" smtClean="0"/>
              <a:t>9/11/19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2213558"/>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2BE451C3-0FF4-47C4-B829-773ADF60F88C}" type="datetimeFigureOut">
              <a:rPr lang="en-US" smtClean="0"/>
              <a:t>9/11/19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942741005"/>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2BE451C3-0FF4-47C4-B829-773ADF60F88C}" type="datetimeFigureOut">
              <a:rPr lang="en-US" smtClean="0"/>
              <a:t>9/11/19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543677403"/>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2BE451C3-0FF4-47C4-B829-773ADF60F88C}" type="datetimeFigureOut">
              <a:rPr lang="en-US" smtClean="0"/>
              <a:t>9/11/19</a:t>
            </a:fld>
            <a:endParaRPr lang="en-US" dirty="0"/>
          </a:p>
        </p:txBody>
      </p:sp>
      <p:sp>
        <p:nvSpPr>
          <p:cNvPr id="8" name="Footer Placeholder 7"/>
          <p:cNvSpPr>
            <a:spLocks noGrp="1"/>
          </p:cNvSpPr>
          <p:nvPr>
            <p:ph type="ftr" sz="quarter" idx="11"/>
          </p:nvPr>
        </p:nvSpPr>
        <p:spPr>
          <a:xfrm>
            <a:off x="561111" y="6391838"/>
            <a:ext cx="3644282" cy="304801"/>
          </a:xfrm>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723639020"/>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53086D93-FCAC-47E0-A2EE-787E62CA814C}" type="datetimeFigureOut">
              <a:rPr lang="en-US" smtClean="0"/>
              <a:t>9/11/19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34473427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CDA879A6-0FD0-4734-A311-86BFCA472E6E}" type="datetimeFigureOut">
              <a:rPr lang="en-US" smtClean="0"/>
              <a:t>9/11/19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8293655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9C9CA7B-DFD4-44B5-8C60-D14B8CD1FB59}" type="datetimeFigureOut">
              <a:rPr lang="en-US" smtClean="0"/>
              <a:t>9/11/19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80275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F34E6425-0181-43F2-84FC-787E803FD2F8}" type="datetimeFigureOut">
              <a:rPr lang="en-US" smtClean="0"/>
              <a:t>9/11/19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6062561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BDB8791-F1B0-41E7-B7FD-A781E65C4266}" type="datetimeFigureOut">
              <a:rPr lang="en-US" smtClean="0"/>
              <a:t>9/11/19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0069325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FDD63B2-E120-4ED8-B27B-C685F510A5FE}" type="datetimeFigureOut">
              <a:rPr lang="en-US" smtClean="0"/>
              <a:t>9/11/19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7818764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AA18ACC-A947-437B-A130-35BD54FDF1E9}" type="datetimeFigureOut">
              <a:rPr lang="en-US" smtClean="0"/>
              <a:t>9/11/19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262665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C8D7E02-BCB8-4D50-A234-369438C08659}" type="datetimeFigureOut">
              <a:rPr lang="en-US" smtClean="0"/>
              <a:t>9/11/19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438872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76E86A4C-8E40-4F87-A4F0-01A0687C5742}" type="datetimeFigureOut">
              <a:rPr lang="en-US" smtClean="0"/>
              <a:t>9/11/19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3643723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35E72C73-2D91-4E12-BA25-F0AA0C03599B}" type="datetimeFigureOut">
              <a:rPr lang="en-US" smtClean="0"/>
              <a:t>9/11/19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0356006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2BE451C3-0FF4-47C4-B829-773ADF60F88C}" type="datetimeFigureOut">
              <a:rPr lang="en-US" smtClean="0"/>
              <a:t>9/11/19</a:t>
            </a:fld>
            <a:endParaRPr lang="en-US" dirty="0"/>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US" dirty="0"/>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358012607"/>
      </p:ext>
    </p:extLst>
  </p:cSld>
  <p:clrMap bg1="lt1" tx1="dk1" bg2="lt2" tx2="dk2" accent1="accent1" accent2="accent2" accent3="accent3" accent4="accent4" accent5="accent5" accent6="accent6" hlink="hlink" folHlink="folHlink"/>
  <p:sldLayoutIdLst>
    <p:sldLayoutId id="2147483741" r:id="rId1"/>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 id="2147483755" r:id="rId15"/>
    <p:sldLayoutId id="2147483756" r:id="rId16"/>
    <p:sldLayoutId id="2147483757" r:id="rId17"/>
  </p:sldLayoutIdLst>
  <p:hf sldNum="0" hdr="0" ftr="0" dt="0"/>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junit.org/junit5/"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hyperlink" Target="https://www.baeldung.com/mockito-annotations" TargetMode="External"/><Relationship Id="rId5" Type="http://schemas.openxmlformats.org/officeDocument/2006/relationships/hyperlink" Target="https://www.baeldung.com/mockito-series" TargetMode="External"/><Relationship Id="rId4" Type="http://schemas.openxmlformats.org/officeDocument/2006/relationships/hyperlink" Target="https://site.mockito.org/" TargetMode="External"/></Relationships>
</file>

<file path=ppt/slides/_rels/slide15.xml.rels><?xml version="1.0" encoding="UTF-8" standalone="yes"?>
<Relationships xmlns="http://schemas.openxmlformats.org/package/2006/relationships"><Relationship Id="rId3" Type="http://schemas.openxmlformats.org/officeDocument/2006/relationships/hyperlink" Target="https://jasmine.github.io/"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hyperlink" Target="https://karma-runner.github.io/1.0/index.html" TargetMode="External"/></Relationships>
</file>

<file path=ppt/slides/_rels/slide16.xml.rels><?xml version="1.0" encoding="UTF-8" standalone="yes"?>
<Relationships xmlns="http://schemas.openxmlformats.org/package/2006/relationships"><Relationship Id="rId3" Type="http://schemas.openxmlformats.org/officeDocument/2006/relationships/hyperlink" Target="https://www.meetup.com/Belfast-JS/" TargetMode="External"/><Relationship Id="rId2" Type="http://schemas.openxmlformats.org/officeDocument/2006/relationships/hyperlink" Target="https://www.meetup.com/BelfastJUG/" TargetMode="External"/><Relationship Id="rId1" Type="http://schemas.openxmlformats.org/officeDocument/2006/relationships/slideLayout" Target="../slideLayouts/slideLayout2.xml"/><Relationship Id="rId5" Type="http://schemas.openxmlformats.org/officeDocument/2006/relationships/hyperlink" Target="https://www.meetup.com/" TargetMode="External"/><Relationship Id="rId4" Type="http://schemas.openxmlformats.org/officeDocument/2006/relationships/image" Target="../media/image19.tif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tiff"/></Relationships>
</file>

<file path=ppt/slides/_rels/slide5.xml.rels><?xml version="1.0" encoding="UTF-8" standalone="yes"?>
<Relationships xmlns="http://schemas.openxmlformats.org/package/2006/relationships"><Relationship Id="rId8" Type="http://schemas.openxmlformats.org/officeDocument/2006/relationships/image" Target="../media/image8.tiff"/><Relationship Id="rId3" Type="http://schemas.openxmlformats.org/officeDocument/2006/relationships/image" Target="../media/image1.jpeg"/><Relationship Id="rId7" Type="http://schemas.openxmlformats.org/officeDocument/2006/relationships/image" Target="../media/image7.tiff"/><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6.tiff"/><Relationship Id="rId5" Type="http://schemas.openxmlformats.org/officeDocument/2006/relationships/hyperlink" Target="https://dzone.com/articles/gradle-vs-maven" TargetMode="External"/><Relationship Id="rId4" Type="http://schemas.openxmlformats.org/officeDocument/2006/relationships/image" Target="../media/image5.tiff"/></Relationships>
</file>

<file path=ppt/slides/_rels/slide6.xml.rels><?xml version="1.0" encoding="UTF-8" standalone="yes"?>
<Relationships xmlns="http://schemas.openxmlformats.org/package/2006/relationships"><Relationship Id="rId8" Type="http://schemas.openxmlformats.org/officeDocument/2006/relationships/image" Target="../media/image11.tiff"/><Relationship Id="rId3" Type="http://schemas.openxmlformats.org/officeDocument/2006/relationships/hyperlink" Target="https://vuejs.org/" TargetMode="External"/><Relationship Id="rId7" Type="http://schemas.openxmlformats.org/officeDocument/2006/relationships/image" Target="../media/image10.tiff"/><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9.tiff"/><Relationship Id="rId11" Type="http://schemas.openxmlformats.org/officeDocument/2006/relationships/image" Target="../media/image14.tiff"/><Relationship Id="rId5" Type="http://schemas.openxmlformats.org/officeDocument/2006/relationships/hyperlink" Target="https://angular.io/" TargetMode="External"/><Relationship Id="rId10" Type="http://schemas.openxmlformats.org/officeDocument/2006/relationships/image" Target="../media/image13.tiff"/><Relationship Id="rId4" Type="http://schemas.openxmlformats.org/officeDocument/2006/relationships/hyperlink" Target="https://reactjs.org/" TargetMode="External"/><Relationship Id="rId9" Type="http://schemas.openxmlformats.org/officeDocument/2006/relationships/image" Target="../media/image12.tiff"/></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developers.google.com/places/web-service/intro"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hyperlink" Target="https://www.opendatani.gov.uk/" TargetMode="External"/><Relationship Id="rId4" Type="http://schemas.openxmlformats.org/officeDocument/2006/relationships/hyperlink" Target="https://www.yelp.com/developers/documentation/v3"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www.atlassian.com/software/jira" TargetMode="External"/><Relationship Id="rId2" Type="http://schemas.openxmlformats.org/officeDocument/2006/relationships/hyperlink" Target="https://trello.com/" TargetMode="External"/><Relationship Id="rId1" Type="http://schemas.openxmlformats.org/officeDocument/2006/relationships/slideLayout" Target="../slideLayouts/slideLayout2.xml"/><Relationship Id="rId4" Type="http://schemas.openxmlformats.org/officeDocument/2006/relationships/hyperlink" Target="https://github.com/Jgiron455/webapp-workshop"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53249A-CDD8-7440-BFB8-3FE6C550E083}"/>
              </a:ext>
            </a:extLst>
          </p:cNvPr>
          <p:cNvSpPr>
            <a:spLocks noGrp="1"/>
          </p:cNvSpPr>
          <p:nvPr>
            <p:ph type="ctrTitle"/>
          </p:nvPr>
        </p:nvSpPr>
        <p:spPr/>
        <p:txBody>
          <a:bodyPr/>
          <a:lstStyle/>
          <a:p>
            <a:r>
              <a:rPr lang="en-US" dirty="0"/>
              <a:t>Web Application?</a:t>
            </a:r>
          </a:p>
        </p:txBody>
      </p:sp>
      <p:sp>
        <p:nvSpPr>
          <p:cNvPr id="3" name="Subtitle 2">
            <a:extLst>
              <a:ext uri="{FF2B5EF4-FFF2-40B4-BE49-F238E27FC236}">
                <a16:creationId xmlns:a16="http://schemas.microsoft.com/office/drawing/2014/main" id="{45D04292-EA22-4C40-B193-A3B3A62CFE69}"/>
              </a:ext>
            </a:extLst>
          </p:cNvPr>
          <p:cNvSpPr>
            <a:spLocks noGrp="1"/>
          </p:cNvSpPr>
          <p:nvPr>
            <p:ph type="subTitle" idx="1"/>
          </p:nvPr>
        </p:nvSpPr>
        <p:spPr/>
        <p:txBody>
          <a:bodyPr/>
          <a:lstStyle/>
          <a:p>
            <a:r>
              <a:rPr lang="en-US" dirty="0"/>
              <a:t>Graduating TO make Wed apps</a:t>
            </a:r>
          </a:p>
        </p:txBody>
      </p:sp>
    </p:spTree>
    <p:extLst>
      <p:ext uri="{BB962C8B-B14F-4D97-AF65-F5344CB8AC3E}">
        <p14:creationId xmlns:p14="http://schemas.microsoft.com/office/powerpoint/2010/main" val="25340017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5F0EE1-B9D9-DD4D-8CEF-DD9EB8FE0704}"/>
              </a:ext>
            </a:extLst>
          </p:cNvPr>
          <p:cNvSpPr>
            <a:spLocks noGrp="1"/>
          </p:cNvSpPr>
          <p:nvPr>
            <p:ph type="title"/>
          </p:nvPr>
        </p:nvSpPr>
        <p:spPr/>
        <p:txBody>
          <a:bodyPr/>
          <a:lstStyle/>
          <a:p>
            <a:r>
              <a:rPr lang="en-US" dirty="0"/>
              <a:t>Testing, Testing and Testing, cause you can’t have enough test.</a:t>
            </a:r>
          </a:p>
        </p:txBody>
      </p:sp>
      <p:pic>
        <p:nvPicPr>
          <p:cNvPr id="4" name="Picture 3">
            <a:extLst>
              <a:ext uri="{FF2B5EF4-FFF2-40B4-BE49-F238E27FC236}">
                <a16:creationId xmlns:a16="http://schemas.microsoft.com/office/drawing/2014/main" id="{B525C24A-DFCD-F245-B915-8871031A6B11}"/>
              </a:ext>
            </a:extLst>
          </p:cNvPr>
          <p:cNvPicPr>
            <a:picLocks noChangeAspect="1"/>
          </p:cNvPicPr>
          <p:nvPr/>
        </p:nvPicPr>
        <p:blipFill rotWithShape="1">
          <a:blip r:embed="rId2"/>
          <a:srcRect l="26197" t="3424" r="23559" b="7449"/>
          <a:stretch/>
        </p:blipFill>
        <p:spPr>
          <a:xfrm>
            <a:off x="2893103" y="2355808"/>
            <a:ext cx="5906124" cy="4190652"/>
          </a:xfrm>
          <a:prstGeom prst="rect">
            <a:avLst/>
          </a:prstGeom>
        </p:spPr>
      </p:pic>
    </p:spTree>
    <p:extLst>
      <p:ext uri="{BB962C8B-B14F-4D97-AF65-F5344CB8AC3E}">
        <p14:creationId xmlns:p14="http://schemas.microsoft.com/office/powerpoint/2010/main" val="42753331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24E43EB-867C-4B35-9A5C-E435157C72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7C0F5DA-B59F-4F13-8BB8-FFD8F2C572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sp>
      <p:sp>
        <p:nvSpPr>
          <p:cNvPr id="12" name="Freeform 5">
            <a:extLst>
              <a:ext uri="{FF2B5EF4-FFF2-40B4-BE49-F238E27FC236}">
                <a16:creationId xmlns:a16="http://schemas.microsoft.com/office/drawing/2014/main" id="{9CEA1DEC-CC9E-4776-9E08-048A15BFA6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4" name="Freeform: Shape 13">
            <a:extLst>
              <a:ext uri="{FF2B5EF4-FFF2-40B4-BE49-F238E27FC236}">
                <a16:creationId xmlns:a16="http://schemas.microsoft.com/office/drawing/2014/main" id="{9CE399CF-F4B8-4832-A8CB-B93F6B1EF4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171964" y="-140866"/>
            <a:ext cx="6053670" cy="7139732"/>
          </a:xfrm>
          <a:custGeom>
            <a:avLst/>
            <a:gdLst>
              <a:gd name="connsiteX0" fmla="*/ 6053670 w 6053670"/>
              <a:gd name="connsiteY0" fmla="*/ 1098 h 7139732"/>
              <a:gd name="connsiteX1" fmla="*/ 6053670 w 6053670"/>
              <a:gd name="connsiteY1" fmla="*/ 1084479 h 7139732"/>
              <a:gd name="connsiteX2" fmla="*/ 6053670 w 6053670"/>
              <a:gd name="connsiteY2" fmla="*/ 1254558 h 7139732"/>
              <a:gd name="connsiteX3" fmla="*/ 6053670 w 6053670"/>
              <a:gd name="connsiteY3" fmla="*/ 7139732 h 7139732"/>
              <a:gd name="connsiteX4" fmla="*/ 0 w 6053670"/>
              <a:gd name="connsiteY4" fmla="*/ 7139732 h 7139732"/>
              <a:gd name="connsiteX5" fmla="*/ 0 w 6053670"/>
              <a:gd name="connsiteY5" fmla="*/ 1249853 h 7139732"/>
              <a:gd name="connsiteX6" fmla="*/ 0 w 6053670"/>
              <a:gd name="connsiteY6" fmla="*/ 1084479 h 7139732"/>
              <a:gd name="connsiteX7" fmla="*/ 0 w 6053670"/>
              <a:gd name="connsiteY7" fmla="*/ 0 h 7139732"/>
              <a:gd name="connsiteX8" fmla="*/ 35717 w 6053670"/>
              <a:gd name="connsiteY8" fmla="*/ 5488 h 7139732"/>
              <a:gd name="connsiteX9" fmla="*/ 140445 w 6053670"/>
              <a:gd name="connsiteY9" fmla="*/ 21641 h 7139732"/>
              <a:gd name="connsiteX10" fmla="*/ 216722 w 6053670"/>
              <a:gd name="connsiteY10" fmla="*/ 32932 h 7139732"/>
              <a:gd name="connsiteX11" fmla="*/ 307527 w 6053670"/>
              <a:gd name="connsiteY11" fmla="*/ 44850 h 7139732"/>
              <a:gd name="connsiteX12" fmla="*/ 415282 w 6053670"/>
              <a:gd name="connsiteY12" fmla="*/ 59121 h 7139732"/>
              <a:gd name="connsiteX13" fmla="*/ 534539 w 6053670"/>
              <a:gd name="connsiteY13" fmla="*/ 74175 h 7139732"/>
              <a:gd name="connsiteX14" fmla="*/ 668931 w 6053670"/>
              <a:gd name="connsiteY14" fmla="*/ 90014 h 7139732"/>
              <a:gd name="connsiteX15" fmla="*/ 815430 w 6053670"/>
              <a:gd name="connsiteY15" fmla="*/ 106794 h 7139732"/>
              <a:gd name="connsiteX16" fmla="*/ 974641 w 6053670"/>
              <a:gd name="connsiteY16" fmla="*/ 123574 h 7139732"/>
              <a:gd name="connsiteX17" fmla="*/ 1144144 w 6053670"/>
              <a:gd name="connsiteY17" fmla="*/ 140667 h 7139732"/>
              <a:gd name="connsiteX18" fmla="*/ 1326965 w 6053670"/>
              <a:gd name="connsiteY18" fmla="*/ 156506 h 7139732"/>
              <a:gd name="connsiteX19" fmla="*/ 1518261 w 6053670"/>
              <a:gd name="connsiteY19" fmla="*/ 171717 h 7139732"/>
              <a:gd name="connsiteX20" fmla="*/ 1720453 w 6053670"/>
              <a:gd name="connsiteY20" fmla="*/ 185518 h 7139732"/>
              <a:gd name="connsiteX21" fmla="*/ 1931121 w 6053670"/>
              <a:gd name="connsiteY21" fmla="*/ 198690 h 7139732"/>
              <a:gd name="connsiteX22" fmla="*/ 2150869 w 6053670"/>
              <a:gd name="connsiteY22" fmla="*/ 211079 h 7139732"/>
              <a:gd name="connsiteX23" fmla="*/ 2263467 w 6053670"/>
              <a:gd name="connsiteY23" fmla="*/ 215470 h 7139732"/>
              <a:gd name="connsiteX24" fmla="*/ 2378487 w 6053670"/>
              <a:gd name="connsiteY24" fmla="*/ 220332 h 7139732"/>
              <a:gd name="connsiteX25" fmla="*/ 2495323 w 6053670"/>
              <a:gd name="connsiteY25" fmla="*/ 224879 h 7139732"/>
              <a:gd name="connsiteX26" fmla="*/ 2612764 w 6053670"/>
              <a:gd name="connsiteY26" fmla="*/ 227859 h 7139732"/>
              <a:gd name="connsiteX27" fmla="*/ 2732627 w 6053670"/>
              <a:gd name="connsiteY27" fmla="*/ 230525 h 7139732"/>
              <a:gd name="connsiteX28" fmla="*/ 2853700 w 6053670"/>
              <a:gd name="connsiteY28" fmla="*/ 233348 h 7139732"/>
              <a:gd name="connsiteX29" fmla="*/ 2977195 w 6053670"/>
              <a:gd name="connsiteY29" fmla="*/ 235229 h 7139732"/>
              <a:gd name="connsiteX30" fmla="*/ 3101901 w 6053670"/>
              <a:gd name="connsiteY30" fmla="*/ 235229 h 7139732"/>
              <a:gd name="connsiteX31" fmla="*/ 3227817 w 6053670"/>
              <a:gd name="connsiteY31" fmla="*/ 236170 h 7139732"/>
              <a:gd name="connsiteX32" fmla="*/ 3354944 w 6053670"/>
              <a:gd name="connsiteY32" fmla="*/ 235229 h 7139732"/>
              <a:gd name="connsiteX33" fmla="*/ 3483887 w 6053670"/>
              <a:gd name="connsiteY33" fmla="*/ 233348 h 7139732"/>
              <a:gd name="connsiteX34" fmla="*/ 3612830 w 6053670"/>
              <a:gd name="connsiteY34" fmla="*/ 231623 h 7139732"/>
              <a:gd name="connsiteX35" fmla="*/ 3743590 w 6053670"/>
              <a:gd name="connsiteY35" fmla="*/ 227859 h 7139732"/>
              <a:gd name="connsiteX36" fmla="*/ 3875560 w 6053670"/>
              <a:gd name="connsiteY36" fmla="*/ 223938 h 7139732"/>
              <a:gd name="connsiteX37" fmla="*/ 4007530 w 6053670"/>
              <a:gd name="connsiteY37" fmla="*/ 219391 h 7139732"/>
              <a:gd name="connsiteX38" fmla="*/ 4140710 w 6053670"/>
              <a:gd name="connsiteY38" fmla="*/ 212961 h 7139732"/>
              <a:gd name="connsiteX39" fmla="*/ 4275102 w 6053670"/>
              <a:gd name="connsiteY39" fmla="*/ 205277 h 7139732"/>
              <a:gd name="connsiteX40" fmla="*/ 4410098 w 6053670"/>
              <a:gd name="connsiteY40" fmla="*/ 197907 h 7139732"/>
              <a:gd name="connsiteX41" fmla="*/ 4545096 w 6053670"/>
              <a:gd name="connsiteY41" fmla="*/ 188498 h 7139732"/>
              <a:gd name="connsiteX42" fmla="*/ 4681909 w 6053670"/>
              <a:gd name="connsiteY42" fmla="*/ 177207 h 7139732"/>
              <a:gd name="connsiteX43" fmla="*/ 4816905 w 6053670"/>
              <a:gd name="connsiteY43" fmla="*/ 165916 h 7139732"/>
              <a:gd name="connsiteX44" fmla="*/ 4954323 w 6053670"/>
              <a:gd name="connsiteY44" fmla="*/ 152899 h 7139732"/>
              <a:gd name="connsiteX45" fmla="*/ 5092347 w 6053670"/>
              <a:gd name="connsiteY45" fmla="*/ 138629 h 7139732"/>
              <a:gd name="connsiteX46" fmla="*/ 5228555 w 6053670"/>
              <a:gd name="connsiteY46" fmla="*/ 123574 h 7139732"/>
              <a:gd name="connsiteX47" fmla="*/ 5366578 w 6053670"/>
              <a:gd name="connsiteY47" fmla="*/ 106010 h 7139732"/>
              <a:gd name="connsiteX48" fmla="*/ 5503997 w 6053670"/>
              <a:gd name="connsiteY48" fmla="*/ 87192 h 7139732"/>
              <a:gd name="connsiteX49" fmla="*/ 5642020 w 6053670"/>
              <a:gd name="connsiteY49" fmla="*/ 68530 h 7139732"/>
              <a:gd name="connsiteX50" fmla="*/ 5779438 w 6053670"/>
              <a:gd name="connsiteY50" fmla="*/ 46733 h 7139732"/>
              <a:gd name="connsiteX51" fmla="*/ 5916251 w 6053670"/>
              <a:gd name="connsiteY51" fmla="*/ 24464 h 7139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053670" h="7139732">
                <a:moveTo>
                  <a:pt x="6053670" y="1098"/>
                </a:moveTo>
                <a:lnTo>
                  <a:pt x="6053670" y="1084479"/>
                </a:lnTo>
                <a:lnTo>
                  <a:pt x="6053670" y="1254558"/>
                </a:lnTo>
                <a:lnTo>
                  <a:pt x="6053670" y="7139732"/>
                </a:lnTo>
                <a:lnTo>
                  <a:pt x="0" y="7139732"/>
                </a:lnTo>
                <a:lnTo>
                  <a:pt x="0" y="1249853"/>
                </a:lnTo>
                <a:lnTo>
                  <a:pt x="0" y="1084479"/>
                </a:lnTo>
                <a:lnTo>
                  <a:pt x="0" y="0"/>
                </a:lnTo>
                <a:lnTo>
                  <a:pt x="35717" y="5488"/>
                </a:lnTo>
                <a:lnTo>
                  <a:pt x="140445" y="21641"/>
                </a:lnTo>
                <a:lnTo>
                  <a:pt x="216722" y="32932"/>
                </a:lnTo>
                <a:lnTo>
                  <a:pt x="307527" y="44850"/>
                </a:lnTo>
                <a:lnTo>
                  <a:pt x="415282" y="59121"/>
                </a:lnTo>
                <a:lnTo>
                  <a:pt x="534539" y="74175"/>
                </a:lnTo>
                <a:lnTo>
                  <a:pt x="668931" y="90014"/>
                </a:lnTo>
                <a:lnTo>
                  <a:pt x="815430" y="106794"/>
                </a:lnTo>
                <a:lnTo>
                  <a:pt x="974641" y="123574"/>
                </a:lnTo>
                <a:lnTo>
                  <a:pt x="1144144" y="140667"/>
                </a:lnTo>
                <a:lnTo>
                  <a:pt x="1326965" y="156506"/>
                </a:lnTo>
                <a:lnTo>
                  <a:pt x="1518261" y="171717"/>
                </a:lnTo>
                <a:lnTo>
                  <a:pt x="1720453" y="185518"/>
                </a:lnTo>
                <a:lnTo>
                  <a:pt x="1931121" y="198690"/>
                </a:lnTo>
                <a:lnTo>
                  <a:pt x="2150869" y="211079"/>
                </a:lnTo>
                <a:lnTo>
                  <a:pt x="2263467" y="215470"/>
                </a:lnTo>
                <a:lnTo>
                  <a:pt x="2378487" y="220332"/>
                </a:lnTo>
                <a:lnTo>
                  <a:pt x="2495323" y="224879"/>
                </a:lnTo>
                <a:lnTo>
                  <a:pt x="2612764" y="227859"/>
                </a:lnTo>
                <a:lnTo>
                  <a:pt x="2732627" y="230525"/>
                </a:lnTo>
                <a:lnTo>
                  <a:pt x="2853700" y="233348"/>
                </a:lnTo>
                <a:lnTo>
                  <a:pt x="2977195" y="235229"/>
                </a:lnTo>
                <a:lnTo>
                  <a:pt x="3101901" y="235229"/>
                </a:lnTo>
                <a:lnTo>
                  <a:pt x="3227817" y="236170"/>
                </a:lnTo>
                <a:lnTo>
                  <a:pt x="3354944" y="235229"/>
                </a:lnTo>
                <a:lnTo>
                  <a:pt x="3483887" y="233348"/>
                </a:lnTo>
                <a:lnTo>
                  <a:pt x="3612830" y="231623"/>
                </a:lnTo>
                <a:lnTo>
                  <a:pt x="3743590" y="227859"/>
                </a:lnTo>
                <a:lnTo>
                  <a:pt x="3875560" y="223938"/>
                </a:lnTo>
                <a:lnTo>
                  <a:pt x="4007530" y="219391"/>
                </a:lnTo>
                <a:lnTo>
                  <a:pt x="4140710" y="212961"/>
                </a:lnTo>
                <a:lnTo>
                  <a:pt x="4275102" y="205277"/>
                </a:lnTo>
                <a:lnTo>
                  <a:pt x="4410098" y="197907"/>
                </a:lnTo>
                <a:lnTo>
                  <a:pt x="4545096" y="188498"/>
                </a:lnTo>
                <a:lnTo>
                  <a:pt x="4681909" y="177207"/>
                </a:lnTo>
                <a:lnTo>
                  <a:pt x="4816905" y="165916"/>
                </a:lnTo>
                <a:lnTo>
                  <a:pt x="4954323" y="152899"/>
                </a:lnTo>
                <a:lnTo>
                  <a:pt x="5092347" y="138629"/>
                </a:lnTo>
                <a:lnTo>
                  <a:pt x="5228555" y="123574"/>
                </a:lnTo>
                <a:lnTo>
                  <a:pt x="5366578" y="106010"/>
                </a:lnTo>
                <a:lnTo>
                  <a:pt x="5503997" y="87192"/>
                </a:lnTo>
                <a:lnTo>
                  <a:pt x="5642020" y="68530"/>
                </a:lnTo>
                <a:lnTo>
                  <a:pt x="5779438" y="46733"/>
                </a:lnTo>
                <a:lnTo>
                  <a:pt x="5916251" y="24464"/>
                </a:lnTo>
                <a:close/>
              </a:path>
            </a:pathLst>
          </a:custGeom>
          <a:solidFill>
            <a:schemeClr val="bg1"/>
          </a:solidFill>
          <a:ln>
            <a:noFill/>
          </a:ln>
        </p:spPr>
      </p:sp>
      <p:sp>
        <p:nvSpPr>
          <p:cNvPr id="16" name="Freeform 5">
            <a:extLst>
              <a:ext uri="{FF2B5EF4-FFF2-40B4-BE49-F238E27FC236}">
                <a16:creationId xmlns:a16="http://schemas.microsoft.com/office/drawing/2014/main" id="{1F23E73A-FDC8-462C-83C1-3AA8961449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sp>
        <p:nvSpPr>
          <p:cNvPr id="2" name="Title 1">
            <a:extLst>
              <a:ext uri="{FF2B5EF4-FFF2-40B4-BE49-F238E27FC236}">
                <a16:creationId xmlns:a16="http://schemas.microsoft.com/office/drawing/2014/main" id="{9E30DD49-CA2E-884F-9796-B60751BF2541}"/>
              </a:ext>
            </a:extLst>
          </p:cNvPr>
          <p:cNvSpPr>
            <a:spLocks noGrp="1"/>
          </p:cNvSpPr>
          <p:nvPr>
            <p:ph type="title"/>
          </p:nvPr>
        </p:nvSpPr>
        <p:spPr>
          <a:xfrm>
            <a:off x="994087" y="1130603"/>
            <a:ext cx="3342442" cy="4596794"/>
          </a:xfrm>
        </p:spPr>
        <p:txBody>
          <a:bodyPr anchor="ctr">
            <a:normAutofit/>
          </a:bodyPr>
          <a:lstStyle/>
          <a:p>
            <a:r>
              <a:rPr lang="en-US" sz="3200">
                <a:solidFill>
                  <a:srgbClr val="EBEBEB"/>
                </a:solidFill>
              </a:rPr>
              <a:t>Keep Your Code Clean</a:t>
            </a:r>
          </a:p>
        </p:txBody>
      </p:sp>
      <p:sp>
        <p:nvSpPr>
          <p:cNvPr id="3" name="Content Placeholder 2">
            <a:extLst>
              <a:ext uri="{FF2B5EF4-FFF2-40B4-BE49-F238E27FC236}">
                <a16:creationId xmlns:a16="http://schemas.microsoft.com/office/drawing/2014/main" id="{11230923-A17E-B14C-A114-E0B960004B31}"/>
              </a:ext>
            </a:extLst>
          </p:cNvPr>
          <p:cNvSpPr>
            <a:spLocks noGrp="1"/>
          </p:cNvSpPr>
          <p:nvPr>
            <p:ph idx="1"/>
          </p:nvPr>
        </p:nvSpPr>
        <p:spPr>
          <a:xfrm>
            <a:off x="5290077" y="437513"/>
            <a:ext cx="5502614" cy="5954325"/>
          </a:xfrm>
        </p:spPr>
        <p:txBody>
          <a:bodyPr anchor="ctr">
            <a:normAutofit/>
          </a:bodyPr>
          <a:lstStyle/>
          <a:p>
            <a:r>
              <a:rPr lang="en-US" sz="2000"/>
              <a:t>Naming Convention</a:t>
            </a:r>
          </a:p>
          <a:p>
            <a:r>
              <a:rPr lang="en-US" sz="2000"/>
              <a:t>Write What You Mean</a:t>
            </a:r>
          </a:p>
          <a:p>
            <a:r>
              <a:rPr lang="en-US" sz="2000"/>
              <a:t>Variables/Methods Declaration</a:t>
            </a:r>
          </a:p>
          <a:p>
            <a:r>
              <a:rPr lang="en-US" sz="2000"/>
              <a:t>Single Responsibility</a:t>
            </a:r>
          </a:p>
          <a:p>
            <a:r>
              <a:rPr lang="en-US" sz="2000"/>
              <a:t>Small Methods</a:t>
            </a:r>
          </a:p>
          <a:p>
            <a:r>
              <a:rPr lang="en-US" sz="2000"/>
              <a:t>Minimize Your Code</a:t>
            </a:r>
          </a:p>
          <a:p>
            <a:r>
              <a:rPr lang="en-US" sz="2000"/>
              <a:t>Avoid Duplication</a:t>
            </a:r>
          </a:p>
          <a:p>
            <a:r>
              <a:rPr lang="en-US" sz="2000"/>
              <a:t>Comments</a:t>
            </a:r>
          </a:p>
        </p:txBody>
      </p:sp>
    </p:spTree>
    <p:extLst>
      <p:ext uri="{BB962C8B-B14F-4D97-AF65-F5344CB8AC3E}">
        <p14:creationId xmlns:p14="http://schemas.microsoft.com/office/powerpoint/2010/main" val="11234758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6855E-55A9-3243-840D-B187BE5260B6}"/>
              </a:ext>
            </a:extLst>
          </p:cNvPr>
          <p:cNvSpPr>
            <a:spLocks noGrp="1"/>
          </p:cNvSpPr>
          <p:nvPr>
            <p:ph type="title"/>
          </p:nvPr>
        </p:nvSpPr>
        <p:spPr/>
        <p:txBody>
          <a:bodyPr/>
          <a:lstStyle/>
          <a:p>
            <a:r>
              <a:rPr lang="en-US" dirty="0"/>
              <a:t>Testing Pyramid</a:t>
            </a:r>
          </a:p>
        </p:txBody>
      </p:sp>
      <p:pic>
        <p:nvPicPr>
          <p:cNvPr id="4" name="Picture 3">
            <a:extLst>
              <a:ext uri="{FF2B5EF4-FFF2-40B4-BE49-F238E27FC236}">
                <a16:creationId xmlns:a16="http://schemas.microsoft.com/office/drawing/2014/main" id="{9490A841-67EA-8B41-962D-2E1D744689BF}"/>
              </a:ext>
            </a:extLst>
          </p:cNvPr>
          <p:cNvPicPr>
            <a:picLocks noChangeAspect="1"/>
          </p:cNvPicPr>
          <p:nvPr/>
        </p:nvPicPr>
        <p:blipFill>
          <a:blip r:embed="rId3"/>
          <a:stretch>
            <a:fillRect/>
          </a:stretch>
        </p:blipFill>
        <p:spPr>
          <a:xfrm>
            <a:off x="2111219" y="2281630"/>
            <a:ext cx="8396886" cy="4576370"/>
          </a:xfrm>
          <a:prstGeom prst="rect">
            <a:avLst/>
          </a:prstGeom>
        </p:spPr>
      </p:pic>
    </p:spTree>
    <p:extLst>
      <p:ext uri="{BB962C8B-B14F-4D97-AF65-F5344CB8AC3E}">
        <p14:creationId xmlns:p14="http://schemas.microsoft.com/office/powerpoint/2010/main" val="2204727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615343-A61F-CF4A-8FD0-B4D14D2C59B9}"/>
              </a:ext>
            </a:extLst>
          </p:cNvPr>
          <p:cNvSpPr>
            <a:spLocks noGrp="1"/>
          </p:cNvSpPr>
          <p:nvPr>
            <p:ph type="title"/>
          </p:nvPr>
        </p:nvSpPr>
        <p:spPr/>
        <p:txBody>
          <a:bodyPr/>
          <a:lstStyle/>
          <a:p>
            <a:r>
              <a:rPr lang="en-US" dirty="0"/>
              <a:t>TDD</a:t>
            </a:r>
          </a:p>
        </p:txBody>
      </p:sp>
      <p:pic>
        <p:nvPicPr>
          <p:cNvPr id="4" name="Picture 3">
            <a:extLst>
              <a:ext uri="{FF2B5EF4-FFF2-40B4-BE49-F238E27FC236}">
                <a16:creationId xmlns:a16="http://schemas.microsoft.com/office/drawing/2014/main" id="{C6D92EBC-54CB-304A-8F1F-6CDDA225995F}"/>
              </a:ext>
            </a:extLst>
          </p:cNvPr>
          <p:cNvPicPr>
            <a:picLocks noChangeAspect="1"/>
          </p:cNvPicPr>
          <p:nvPr/>
        </p:nvPicPr>
        <p:blipFill>
          <a:blip r:embed="rId3"/>
          <a:stretch>
            <a:fillRect/>
          </a:stretch>
        </p:blipFill>
        <p:spPr>
          <a:xfrm>
            <a:off x="3102964" y="1327150"/>
            <a:ext cx="5646816" cy="5265003"/>
          </a:xfrm>
          <a:prstGeom prst="rect">
            <a:avLst/>
          </a:prstGeom>
        </p:spPr>
      </p:pic>
    </p:spTree>
    <p:extLst>
      <p:ext uri="{BB962C8B-B14F-4D97-AF65-F5344CB8AC3E}">
        <p14:creationId xmlns:p14="http://schemas.microsoft.com/office/powerpoint/2010/main" val="18387199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A5D6B-C75D-7447-872B-1EDD179C7F1B}"/>
              </a:ext>
            </a:extLst>
          </p:cNvPr>
          <p:cNvSpPr>
            <a:spLocks noGrp="1"/>
          </p:cNvSpPr>
          <p:nvPr>
            <p:ph type="title"/>
          </p:nvPr>
        </p:nvSpPr>
        <p:spPr/>
        <p:txBody>
          <a:bodyPr/>
          <a:lstStyle/>
          <a:p>
            <a:r>
              <a:rPr lang="en-US" dirty="0"/>
              <a:t>Back-End Testing Java 1.8</a:t>
            </a:r>
          </a:p>
        </p:txBody>
      </p:sp>
      <p:sp>
        <p:nvSpPr>
          <p:cNvPr id="3" name="Content Placeholder 2">
            <a:extLst>
              <a:ext uri="{FF2B5EF4-FFF2-40B4-BE49-F238E27FC236}">
                <a16:creationId xmlns:a16="http://schemas.microsoft.com/office/drawing/2014/main" id="{BFF6216D-5197-B248-9614-605AF724F999}"/>
              </a:ext>
            </a:extLst>
          </p:cNvPr>
          <p:cNvSpPr>
            <a:spLocks noGrp="1"/>
          </p:cNvSpPr>
          <p:nvPr>
            <p:ph idx="1"/>
          </p:nvPr>
        </p:nvSpPr>
        <p:spPr/>
        <p:txBody>
          <a:bodyPr>
            <a:normAutofit fontScale="92500" lnSpcReduction="10000"/>
          </a:bodyPr>
          <a:lstStyle/>
          <a:p>
            <a:r>
              <a:rPr lang="en-GB" dirty="0"/>
              <a:t>JUnit is a unit testing framework for the Java programming language. JUnit has been important in the development of test-driven development.</a:t>
            </a:r>
          </a:p>
          <a:p>
            <a:pPr lvl="1"/>
            <a:r>
              <a:rPr lang="en-GB" dirty="0">
                <a:hlinkClick r:id="rId3"/>
              </a:rPr>
              <a:t>https://junit.org/junit5/</a:t>
            </a:r>
            <a:endParaRPr lang="en-US" dirty="0"/>
          </a:p>
          <a:p>
            <a:r>
              <a:rPr lang="en-GB" dirty="0"/>
              <a:t>Mockito is an open source testing framework for Java released under the MIT License. The framework allows the creation of test double objects in automated unit tests for the purpose of test-driven development or behaviour-driven development.</a:t>
            </a:r>
          </a:p>
          <a:p>
            <a:pPr lvl="1"/>
            <a:r>
              <a:rPr lang="en-GB" dirty="0">
                <a:hlinkClick r:id="rId4"/>
              </a:rPr>
              <a:t>https://site.mockito.org/</a:t>
            </a:r>
            <a:endParaRPr lang="en-GB" dirty="0"/>
          </a:p>
          <a:p>
            <a:pPr lvl="1"/>
            <a:r>
              <a:rPr lang="en-GB" dirty="0">
                <a:hlinkClick r:id="rId5"/>
              </a:rPr>
              <a:t>https://www.baeldung.com/mockito-series</a:t>
            </a:r>
            <a:endParaRPr lang="en-GB" dirty="0"/>
          </a:p>
          <a:p>
            <a:pPr lvl="1"/>
            <a:r>
              <a:rPr lang="en-GB" dirty="0">
                <a:hlinkClick r:id="rId6"/>
              </a:rPr>
              <a:t>https://www.baeldung.com/mockito-annotations</a:t>
            </a:r>
            <a:endParaRPr lang="en-GB" dirty="0"/>
          </a:p>
          <a:p>
            <a:r>
              <a:rPr lang="en-GB" dirty="0"/>
              <a:t>TDD</a:t>
            </a:r>
          </a:p>
          <a:p>
            <a:pPr>
              <a:buFont typeface="+mj-lt"/>
              <a:buAutoNum type="arabicPeriod"/>
            </a:pPr>
            <a:endParaRPr lang="en-GB" dirty="0"/>
          </a:p>
        </p:txBody>
      </p:sp>
    </p:spTree>
    <p:extLst>
      <p:ext uri="{BB962C8B-B14F-4D97-AF65-F5344CB8AC3E}">
        <p14:creationId xmlns:p14="http://schemas.microsoft.com/office/powerpoint/2010/main" val="39150742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34E81D-0EEA-7B48-9997-C63ACBD84244}"/>
              </a:ext>
            </a:extLst>
          </p:cNvPr>
          <p:cNvSpPr>
            <a:spLocks noGrp="1"/>
          </p:cNvSpPr>
          <p:nvPr>
            <p:ph type="title"/>
          </p:nvPr>
        </p:nvSpPr>
        <p:spPr/>
        <p:txBody>
          <a:bodyPr/>
          <a:lstStyle/>
          <a:p>
            <a:r>
              <a:rPr lang="en-US" dirty="0"/>
              <a:t>Front-End Testing Angular </a:t>
            </a:r>
          </a:p>
        </p:txBody>
      </p:sp>
      <p:sp>
        <p:nvSpPr>
          <p:cNvPr id="3" name="Content Placeholder 2">
            <a:extLst>
              <a:ext uri="{FF2B5EF4-FFF2-40B4-BE49-F238E27FC236}">
                <a16:creationId xmlns:a16="http://schemas.microsoft.com/office/drawing/2014/main" id="{BC07F16C-C1D4-3C4A-8808-F3876846BB2A}"/>
              </a:ext>
            </a:extLst>
          </p:cNvPr>
          <p:cNvSpPr>
            <a:spLocks noGrp="1"/>
          </p:cNvSpPr>
          <p:nvPr>
            <p:ph idx="1"/>
          </p:nvPr>
        </p:nvSpPr>
        <p:spPr/>
        <p:txBody>
          <a:bodyPr/>
          <a:lstStyle/>
          <a:p>
            <a:r>
              <a:rPr lang="en-GB" dirty="0"/>
              <a:t>Jasmine is a </a:t>
            </a:r>
            <a:r>
              <a:rPr lang="en-GB" dirty="0" err="1"/>
              <a:t>behavior</a:t>
            </a:r>
            <a:r>
              <a:rPr lang="en-GB" dirty="0"/>
              <a:t>-driven development framework for testing JavaScript code. It does not depend on any other JavaScript frameworks. It does not require a DOM. And it has a clean, obvious syntax so that you can easily write tests.</a:t>
            </a:r>
          </a:p>
          <a:p>
            <a:pPr lvl="1"/>
            <a:r>
              <a:rPr lang="en-GB" dirty="0">
                <a:hlinkClick r:id="rId3"/>
              </a:rPr>
              <a:t>https://jasmine.github.io/</a:t>
            </a:r>
            <a:r>
              <a:rPr lang="en-GB" dirty="0"/>
              <a:t>	</a:t>
            </a:r>
            <a:endParaRPr lang="en-US" dirty="0"/>
          </a:p>
          <a:p>
            <a:r>
              <a:rPr lang="en-US" dirty="0"/>
              <a:t>Karma </a:t>
            </a:r>
            <a:r>
              <a:rPr lang="en-GB" dirty="0"/>
              <a:t>is a task runner for our tests. It uses a configuration file in order to set the </a:t>
            </a:r>
            <a:r>
              <a:rPr lang="en-GB" dirty="0" err="1"/>
              <a:t>startup</a:t>
            </a:r>
            <a:r>
              <a:rPr lang="en-GB" dirty="0"/>
              <a:t> file, the reporters, the testing framework, the browser among other things.</a:t>
            </a:r>
          </a:p>
          <a:p>
            <a:pPr lvl="1"/>
            <a:r>
              <a:rPr lang="en-GB" dirty="0">
                <a:hlinkClick r:id="rId4"/>
              </a:rPr>
              <a:t>https://karma-runner.github.io/1.0/index.html</a:t>
            </a:r>
            <a:endParaRPr lang="en-GB" dirty="0"/>
          </a:p>
          <a:p>
            <a:r>
              <a:rPr lang="en-GB" dirty="0"/>
              <a:t>BDD – Behaviour Driven Development</a:t>
            </a:r>
            <a:endParaRPr lang="en-US" dirty="0"/>
          </a:p>
        </p:txBody>
      </p:sp>
    </p:spTree>
    <p:extLst>
      <p:ext uri="{BB962C8B-B14F-4D97-AF65-F5344CB8AC3E}">
        <p14:creationId xmlns:p14="http://schemas.microsoft.com/office/powerpoint/2010/main" val="33599509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21450C-368A-7848-BDFD-B1E4BEBE1B3E}"/>
              </a:ext>
            </a:extLst>
          </p:cNvPr>
          <p:cNvSpPr>
            <a:spLocks noGrp="1"/>
          </p:cNvSpPr>
          <p:nvPr>
            <p:ph type="title"/>
          </p:nvPr>
        </p:nvSpPr>
        <p:spPr/>
        <p:txBody>
          <a:bodyPr/>
          <a:lstStyle/>
          <a:p>
            <a:r>
              <a:rPr lang="en-US" dirty="0"/>
              <a:t>Meet-ups</a:t>
            </a:r>
          </a:p>
        </p:txBody>
      </p:sp>
      <p:sp>
        <p:nvSpPr>
          <p:cNvPr id="3" name="Content Placeholder 2">
            <a:extLst>
              <a:ext uri="{FF2B5EF4-FFF2-40B4-BE49-F238E27FC236}">
                <a16:creationId xmlns:a16="http://schemas.microsoft.com/office/drawing/2014/main" id="{C4ECDBA9-058C-6241-A2A7-584A139AF9B0}"/>
              </a:ext>
            </a:extLst>
          </p:cNvPr>
          <p:cNvSpPr>
            <a:spLocks noGrp="1"/>
          </p:cNvSpPr>
          <p:nvPr>
            <p:ph idx="1"/>
          </p:nvPr>
        </p:nvSpPr>
        <p:spPr>
          <a:xfrm>
            <a:off x="4538133" y="2603500"/>
            <a:ext cx="7157156" cy="3416300"/>
          </a:xfrm>
        </p:spPr>
        <p:txBody>
          <a:bodyPr/>
          <a:lstStyle/>
          <a:p>
            <a:r>
              <a:rPr lang="en-US" dirty="0"/>
              <a:t>Java </a:t>
            </a:r>
          </a:p>
          <a:p>
            <a:pPr lvl="1"/>
            <a:r>
              <a:rPr lang="en-GB" dirty="0">
                <a:hlinkClick r:id="rId2"/>
              </a:rPr>
              <a:t>https://www.meetup.com/BelfastJUG/</a:t>
            </a:r>
            <a:endParaRPr lang="en-GB" dirty="0"/>
          </a:p>
          <a:p>
            <a:r>
              <a:rPr lang="en-GB" dirty="0"/>
              <a:t>JavaScript</a:t>
            </a:r>
          </a:p>
          <a:p>
            <a:pPr lvl="1"/>
            <a:r>
              <a:rPr lang="en-GB" dirty="0">
                <a:hlinkClick r:id="rId3"/>
              </a:rPr>
              <a:t>https://www.meetup.com/Belfast-JS/</a:t>
            </a:r>
            <a:endParaRPr lang="en-GB" dirty="0"/>
          </a:p>
        </p:txBody>
      </p:sp>
      <p:pic>
        <p:nvPicPr>
          <p:cNvPr id="4" name="Picture 3">
            <a:extLst>
              <a:ext uri="{FF2B5EF4-FFF2-40B4-BE49-F238E27FC236}">
                <a16:creationId xmlns:a16="http://schemas.microsoft.com/office/drawing/2014/main" id="{6C2369CB-6AA3-6F44-8407-29324F6F4E56}"/>
              </a:ext>
            </a:extLst>
          </p:cNvPr>
          <p:cNvPicPr>
            <a:picLocks noChangeAspect="1"/>
          </p:cNvPicPr>
          <p:nvPr/>
        </p:nvPicPr>
        <p:blipFill>
          <a:blip r:embed="rId4"/>
          <a:stretch>
            <a:fillRect/>
          </a:stretch>
        </p:blipFill>
        <p:spPr>
          <a:xfrm>
            <a:off x="564446" y="2405986"/>
            <a:ext cx="2859616" cy="2859616"/>
          </a:xfrm>
          <a:prstGeom prst="rect">
            <a:avLst/>
          </a:prstGeom>
        </p:spPr>
      </p:pic>
      <p:sp>
        <p:nvSpPr>
          <p:cNvPr id="5" name="Rectangle 4">
            <a:extLst>
              <a:ext uri="{FF2B5EF4-FFF2-40B4-BE49-F238E27FC236}">
                <a16:creationId xmlns:a16="http://schemas.microsoft.com/office/drawing/2014/main" id="{866A7A43-33D2-D345-8537-509369B4EC37}"/>
              </a:ext>
            </a:extLst>
          </p:cNvPr>
          <p:cNvSpPr/>
          <p:nvPr/>
        </p:nvSpPr>
        <p:spPr>
          <a:xfrm>
            <a:off x="564446" y="5650468"/>
            <a:ext cx="3212739" cy="369332"/>
          </a:xfrm>
          <a:prstGeom prst="rect">
            <a:avLst/>
          </a:prstGeom>
        </p:spPr>
        <p:txBody>
          <a:bodyPr wrap="none">
            <a:spAutoFit/>
          </a:bodyPr>
          <a:lstStyle/>
          <a:p>
            <a:r>
              <a:rPr lang="en-GB" dirty="0">
                <a:hlinkClick r:id="rId5"/>
              </a:rPr>
              <a:t>https://www.meetup.com/</a:t>
            </a:r>
            <a:endParaRPr lang="en-US" dirty="0"/>
          </a:p>
        </p:txBody>
      </p:sp>
    </p:spTree>
    <p:extLst>
      <p:ext uri="{BB962C8B-B14F-4D97-AF65-F5344CB8AC3E}">
        <p14:creationId xmlns:p14="http://schemas.microsoft.com/office/powerpoint/2010/main" val="5633974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D6B143-C11A-6C49-A860-DC466569B9F4}"/>
              </a:ext>
            </a:extLst>
          </p:cNvPr>
          <p:cNvSpPr>
            <a:spLocks noGrp="1"/>
          </p:cNvSpPr>
          <p:nvPr>
            <p:ph type="title"/>
          </p:nvPr>
        </p:nvSpPr>
        <p:spPr/>
        <p:txBody>
          <a:bodyPr/>
          <a:lstStyle/>
          <a:p>
            <a:r>
              <a:rPr lang="en-US" dirty="0"/>
              <a:t>Overview</a:t>
            </a:r>
          </a:p>
        </p:txBody>
      </p:sp>
      <p:sp>
        <p:nvSpPr>
          <p:cNvPr id="3" name="Content Placeholder 2">
            <a:extLst>
              <a:ext uri="{FF2B5EF4-FFF2-40B4-BE49-F238E27FC236}">
                <a16:creationId xmlns:a16="http://schemas.microsoft.com/office/drawing/2014/main" id="{95B55B1E-520B-C74E-B763-32DAF8F511B5}"/>
              </a:ext>
            </a:extLst>
          </p:cNvPr>
          <p:cNvSpPr>
            <a:spLocks noGrp="1"/>
          </p:cNvSpPr>
          <p:nvPr>
            <p:ph idx="1"/>
          </p:nvPr>
        </p:nvSpPr>
        <p:spPr/>
        <p:txBody>
          <a:bodyPr>
            <a:normAutofit fontScale="85000" lnSpcReduction="20000"/>
          </a:bodyPr>
          <a:lstStyle/>
          <a:p>
            <a:r>
              <a:rPr lang="en-US" dirty="0"/>
              <a:t>Where to Start, What to do and How? </a:t>
            </a:r>
          </a:p>
          <a:p>
            <a:pPr lvl="1"/>
            <a:r>
              <a:rPr lang="en-US" dirty="0"/>
              <a:t>Fullstack, Backend vs Frontend </a:t>
            </a:r>
          </a:p>
          <a:p>
            <a:pPr lvl="1"/>
            <a:r>
              <a:rPr lang="en-US" dirty="0"/>
              <a:t>Technology stack</a:t>
            </a:r>
          </a:p>
          <a:p>
            <a:r>
              <a:rPr lang="en-US" b="1" dirty="0"/>
              <a:t>Testing, Testing and Testing, cause you can’t have enough test.</a:t>
            </a:r>
          </a:p>
          <a:p>
            <a:pPr lvl="1"/>
            <a:r>
              <a:rPr lang="en-US" dirty="0"/>
              <a:t>Mockito</a:t>
            </a:r>
          </a:p>
          <a:p>
            <a:pPr lvl="1"/>
            <a:r>
              <a:rPr lang="en-US" dirty="0"/>
              <a:t>Protractor </a:t>
            </a:r>
          </a:p>
          <a:p>
            <a:r>
              <a:rPr lang="en-US" dirty="0"/>
              <a:t>SQL vs No-SQL which to use for your application.</a:t>
            </a:r>
          </a:p>
          <a:p>
            <a:pPr lvl="1"/>
            <a:r>
              <a:rPr lang="en-US" dirty="0"/>
              <a:t>MySQL </a:t>
            </a:r>
          </a:p>
          <a:p>
            <a:pPr lvl="1"/>
            <a:r>
              <a:rPr lang="en-US" dirty="0"/>
              <a:t>MongoDB</a:t>
            </a:r>
          </a:p>
          <a:p>
            <a:r>
              <a:rPr lang="en-US" dirty="0"/>
              <a:t>Combining it all together and deploying it hopefully.</a:t>
            </a:r>
          </a:p>
          <a:p>
            <a:pPr lvl="1"/>
            <a:r>
              <a:rPr lang="en-US" dirty="0"/>
              <a:t>Spring Boot with Angular 6 on a Docker Container</a:t>
            </a:r>
          </a:p>
          <a:p>
            <a:endParaRPr lang="en-US" dirty="0"/>
          </a:p>
          <a:p>
            <a:endParaRPr lang="en-US" dirty="0"/>
          </a:p>
        </p:txBody>
      </p:sp>
    </p:spTree>
    <p:extLst>
      <p:ext uri="{BB962C8B-B14F-4D97-AF65-F5344CB8AC3E}">
        <p14:creationId xmlns:p14="http://schemas.microsoft.com/office/powerpoint/2010/main" val="41558125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B0468E-0219-D942-A2F1-F1F973FAC40E}"/>
              </a:ext>
            </a:extLst>
          </p:cNvPr>
          <p:cNvSpPr>
            <a:spLocks noGrp="1"/>
          </p:cNvSpPr>
          <p:nvPr>
            <p:ph type="title"/>
          </p:nvPr>
        </p:nvSpPr>
        <p:spPr/>
        <p:txBody>
          <a:bodyPr/>
          <a:lstStyle/>
          <a:p>
            <a:r>
              <a:rPr lang="en-US" dirty="0"/>
              <a:t>Where to Start, What to do and How? </a:t>
            </a:r>
          </a:p>
        </p:txBody>
      </p:sp>
      <p:sp>
        <p:nvSpPr>
          <p:cNvPr id="3" name="Content Placeholder 2">
            <a:extLst>
              <a:ext uri="{FF2B5EF4-FFF2-40B4-BE49-F238E27FC236}">
                <a16:creationId xmlns:a16="http://schemas.microsoft.com/office/drawing/2014/main" id="{8AA8773E-93F8-654D-88FF-ED591ECD73B3}"/>
              </a:ext>
            </a:extLst>
          </p:cNvPr>
          <p:cNvSpPr>
            <a:spLocks noGrp="1"/>
          </p:cNvSpPr>
          <p:nvPr>
            <p:ph idx="1"/>
          </p:nvPr>
        </p:nvSpPr>
        <p:spPr>
          <a:xfrm>
            <a:off x="1154954" y="2603500"/>
            <a:ext cx="4421757" cy="3416300"/>
          </a:xfrm>
        </p:spPr>
        <p:txBody>
          <a:bodyPr/>
          <a:lstStyle/>
          <a:p>
            <a:r>
              <a:rPr lang="en-US" dirty="0"/>
              <a:t>Problem?</a:t>
            </a:r>
          </a:p>
          <a:p>
            <a:pPr lvl="1"/>
            <a:r>
              <a:rPr lang="en-US" dirty="0"/>
              <a:t>Sometime the greatest idea comes from solving the simplest things.</a:t>
            </a:r>
          </a:p>
          <a:p>
            <a:r>
              <a:rPr lang="en-US" dirty="0"/>
              <a:t>Solving the Problem?</a:t>
            </a:r>
          </a:p>
          <a:p>
            <a:pPr lvl="1"/>
            <a:r>
              <a:rPr lang="en-US" dirty="0"/>
              <a:t>Technology stack</a:t>
            </a:r>
          </a:p>
          <a:p>
            <a:pPr lvl="1"/>
            <a:r>
              <a:rPr lang="en-US" dirty="0"/>
              <a:t>Break down the problem</a:t>
            </a:r>
          </a:p>
          <a:p>
            <a:endParaRPr lang="en-US" dirty="0"/>
          </a:p>
        </p:txBody>
      </p:sp>
      <p:pic>
        <p:nvPicPr>
          <p:cNvPr id="6" name="Picture 5">
            <a:extLst>
              <a:ext uri="{FF2B5EF4-FFF2-40B4-BE49-F238E27FC236}">
                <a16:creationId xmlns:a16="http://schemas.microsoft.com/office/drawing/2014/main" id="{7BA4CBEB-2D62-7147-94BE-B34DB1B3734F}"/>
              </a:ext>
            </a:extLst>
          </p:cNvPr>
          <p:cNvPicPr>
            <a:picLocks noChangeAspect="1"/>
          </p:cNvPicPr>
          <p:nvPr/>
        </p:nvPicPr>
        <p:blipFill>
          <a:blip r:embed="rId3"/>
          <a:stretch>
            <a:fillRect/>
          </a:stretch>
        </p:blipFill>
        <p:spPr>
          <a:xfrm>
            <a:off x="6952544" y="2470150"/>
            <a:ext cx="3683000" cy="3683000"/>
          </a:xfrm>
          <a:prstGeom prst="rect">
            <a:avLst/>
          </a:prstGeom>
        </p:spPr>
      </p:pic>
    </p:spTree>
    <p:extLst>
      <p:ext uri="{BB962C8B-B14F-4D97-AF65-F5344CB8AC3E}">
        <p14:creationId xmlns:p14="http://schemas.microsoft.com/office/powerpoint/2010/main" val="11409528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DBE4C3-CF49-FE4C-8969-1AFBC877D9DC}"/>
              </a:ext>
            </a:extLst>
          </p:cNvPr>
          <p:cNvSpPr>
            <a:spLocks noGrp="1"/>
          </p:cNvSpPr>
          <p:nvPr>
            <p:ph type="title"/>
          </p:nvPr>
        </p:nvSpPr>
        <p:spPr/>
        <p:txBody>
          <a:bodyPr/>
          <a:lstStyle/>
          <a:p>
            <a:r>
              <a:rPr lang="en-US" dirty="0"/>
              <a:t>Full-Stack Development</a:t>
            </a:r>
          </a:p>
        </p:txBody>
      </p:sp>
      <p:pic>
        <p:nvPicPr>
          <p:cNvPr id="5" name="Picture 4">
            <a:extLst>
              <a:ext uri="{FF2B5EF4-FFF2-40B4-BE49-F238E27FC236}">
                <a16:creationId xmlns:a16="http://schemas.microsoft.com/office/drawing/2014/main" id="{46205E8D-FEA9-0E41-A2C1-19A0038D684C}"/>
              </a:ext>
            </a:extLst>
          </p:cNvPr>
          <p:cNvPicPr>
            <a:picLocks noChangeAspect="1"/>
          </p:cNvPicPr>
          <p:nvPr/>
        </p:nvPicPr>
        <p:blipFill rotWithShape="1">
          <a:blip r:embed="rId3"/>
          <a:srcRect l="28963" t="16667" r="27185"/>
          <a:stretch/>
        </p:blipFill>
        <p:spPr>
          <a:xfrm>
            <a:off x="1248899" y="2235200"/>
            <a:ext cx="4418124" cy="4393869"/>
          </a:xfrm>
          <a:prstGeom prst="rect">
            <a:avLst/>
          </a:prstGeom>
        </p:spPr>
      </p:pic>
      <p:pic>
        <p:nvPicPr>
          <p:cNvPr id="7" name="Picture 6">
            <a:extLst>
              <a:ext uri="{FF2B5EF4-FFF2-40B4-BE49-F238E27FC236}">
                <a16:creationId xmlns:a16="http://schemas.microsoft.com/office/drawing/2014/main" id="{59542727-88A7-1041-BC7E-22C0B67CD40B}"/>
              </a:ext>
            </a:extLst>
          </p:cNvPr>
          <p:cNvPicPr>
            <a:picLocks noChangeAspect="1"/>
          </p:cNvPicPr>
          <p:nvPr/>
        </p:nvPicPr>
        <p:blipFill>
          <a:blip r:embed="rId4"/>
          <a:stretch>
            <a:fillRect/>
          </a:stretch>
        </p:blipFill>
        <p:spPr>
          <a:xfrm>
            <a:off x="6721122" y="2382228"/>
            <a:ext cx="3946878" cy="4246841"/>
          </a:xfrm>
          <a:prstGeom prst="rect">
            <a:avLst/>
          </a:prstGeom>
        </p:spPr>
      </p:pic>
    </p:spTree>
    <p:extLst>
      <p:ext uri="{BB962C8B-B14F-4D97-AF65-F5344CB8AC3E}">
        <p14:creationId xmlns:p14="http://schemas.microsoft.com/office/powerpoint/2010/main" val="11628576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91000"/>
                <a:satMod val="164000"/>
                <a:lumMod val="74000"/>
              </a:schemeClr>
              <a:schemeClr val="bg2">
                <a:hueMod val="124000"/>
                <a:satMod val="140000"/>
                <a:lumMod val="142000"/>
              </a:schemeClr>
            </a:duotone>
            <a:extLst/>
          </a:blip>
          <a:stretch/>
        </a:blip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C71BEEE-2A04-4630-8841-1AE546F1FE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sp>
      <p:sp>
        <p:nvSpPr>
          <p:cNvPr id="14" name="Freeform 5">
            <a:extLst>
              <a:ext uri="{FF2B5EF4-FFF2-40B4-BE49-F238E27FC236}">
                <a16:creationId xmlns:a16="http://schemas.microsoft.com/office/drawing/2014/main" id="{30E60FE8-A77A-44EE-B7E3-81B01B8372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sp>
      <p:sp>
        <p:nvSpPr>
          <p:cNvPr id="16" name="Freeform: Shape 15">
            <a:extLst>
              <a:ext uri="{FF2B5EF4-FFF2-40B4-BE49-F238E27FC236}">
                <a16:creationId xmlns:a16="http://schemas.microsoft.com/office/drawing/2014/main" id="{8412B22F-25D2-40A9-BC17-BA6104E036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587536" y="274707"/>
            <a:ext cx="6053670" cy="6308587"/>
          </a:xfrm>
          <a:custGeom>
            <a:avLst/>
            <a:gdLst>
              <a:gd name="connsiteX0" fmla="*/ 6053670 w 6053670"/>
              <a:gd name="connsiteY0" fmla="*/ 1098 h 6308587"/>
              <a:gd name="connsiteX1" fmla="*/ 6053670 w 6053670"/>
              <a:gd name="connsiteY1" fmla="*/ 391760 h 6308587"/>
              <a:gd name="connsiteX2" fmla="*/ 6053670 w 6053670"/>
              <a:gd name="connsiteY2" fmla="*/ 1254558 h 6308587"/>
              <a:gd name="connsiteX3" fmla="*/ 6053670 w 6053670"/>
              <a:gd name="connsiteY3" fmla="*/ 6308587 h 6308587"/>
              <a:gd name="connsiteX4" fmla="*/ 0 w 6053670"/>
              <a:gd name="connsiteY4" fmla="*/ 6308587 h 6308587"/>
              <a:gd name="connsiteX5" fmla="*/ 0 w 6053670"/>
              <a:gd name="connsiteY5" fmla="*/ 1249853 h 6308587"/>
              <a:gd name="connsiteX6" fmla="*/ 0 w 6053670"/>
              <a:gd name="connsiteY6" fmla="*/ 391760 h 6308587"/>
              <a:gd name="connsiteX7" fmla="*/ 0 w 6053670"/>
              <a:gd name="connsiteY7" fmla="*/ 0 h 6308587"/>
              <a:gd name="connsiteX8" fmla="*/ 35717 w 6053670"/>
              <a:gd name="connsiteY8" fmla="*/ 5488 h 6308587"/>
              <a:gd name="connsiteX9" fmla="*/ 140445 w 6053670"/>
              <a:gd name="connsiteY9" fmla="*/ 21641 h 6308587"/>
              <a:gd name="connsiteX10" fmla="*/ 216722 w 6053670"/>
              <a:gd name="connsiteY10" fmla="*/ 32932 h 6308587"/>
              <a:gd name="connsiteX11" fmla="*/ 307527 w 6053670"/>
              <a:gd name="connsiteY11" fmla="*/ 44850 h 6308587"/>
              <a:gd name="connsiteX12" fmla="*/ 415282 w 6053670"/>
              <a:gd name="connsiteY12" fmla="*/ 59121 h 6308587"/>
              <a:gd name="connsiteX13" fmla="*/ 534539 w 6053670"/>
              <a:gd name="connsiteY13" fmla="*/ 74175 h 6308587"/>
              <a:gd name="connsiteX14" fmla="*/ 668931 w 6053670"/>
              <a:gd name="connsiteY14" fmla="*/ 90014 h 6308587"/>
              <a:gd name="connsiteX15" fmla="*/ 815430 w 6053670"/>
              <a:gd name="connsiteY15" fmla="*/ 106794 h 6308587"/>
              <a:gd name="connsiteX16" fmla="*/ 974641 w 6053670"/>
              <a:gd name="connsiteY16" fmla="*/ 123574 h 6308587"/>
              <a:gd name="connsiteX17" fmla="*/ 1144144 w 6053670"/>
              <a:gd name="connsiteY17" fmla="*/ 140667 h 6308587"/>
              <a:gd name="connsiteX18" fmla="*/ 1326965 w 6053670"/>
              <a:gd name="connsiteY18" fmla="*/ 156506 h 6308587"/>
              <a:gd name="connsiteX19" fmla="*/ 1518261 w 6053670"/>
              <a:gd name="connsiteY19" fmla="*/ 171717 h 6308587"/>
              <a:gd name="connsiteX20" fmla="*/ 1720453 w 6053670"/>
              <a:gd name="connsiteY20" fmla="*/ 185518 h 6308587"/>
              <a:gd name="connsiteX21" fmla="*/ 1931121 w 6053670"/>
              <a:gd name="connsiteY21" fmla="*/ 198690 h 6308587"/>
              <a:gd name="connsiteX22" fmla="*/ 2150869 w 6053670"/>
              <a:gd name="connsiteY22" fmla="*/ 211079 h 6308587"/>
              <a:gd name="connsiteX23" fmla="*/ 2263467 w 6053670"/>
              <a:gd name="connsiteY23" fmla="*/ 215470 h 6308587"/>
              <a:gd name="connsiteX24" fmla="*/ 2378487 w 6053670"/>
              <a:gd name="connsiteY24" fmla="*/ 220332 h 6308587"/>
              <a:gd name="connsiteX25" fmla="*/ 2495323 w 6053670"/>
              <a:gd name="connsiteY25" fmla="*/ 224879 h 6308587"/>
              <a:gd name="connsiteX26" fmla="*/ 2612764 w 6053670"/>
              <a:gd name="connsiteY26" fmla="*/ 227859 h 6308587"/>
              <a:gd name="connsiteX27" fmla="*/ 2732627 w 6053670"/>
              <a:gd name="connsiteY27" fmla="*/ 230525 h 6308587"/>
              <a:gd name="connsiteX28" fmla="*/ 2853700 w 6053670"/>
              <a:gd name="connsiteY28" fmla="*/ 233348 h 6308587"/>
              <a:gd name="connsiteX29" fmla="*/ 2977195 w 6053670"/>
              <a:gd name="connsiteY29" fmla="*/ 235229 h 6308587"/>
              <a:gd name="connsiteX30" fmla="*/ 3101901 w 6053670"/>
              <a:gd name="connsiteY30" fmla="*/ 235229 h 6308587"/>
              <a:gd name="connsiteX31" fmla="*/ 3227817 w 6053670"/>
              <a:gd name="connsiteY31" fmla="*/ 236170 h 6308587"/>
              <a:gd name="connsiteX32" fmla="*/ 3354944 w 6053670"/>
              <a:gd name="connsiteY32" fmla="*/ 235229 h 6308587"/>
              <a:gd name="connsiteX33" fmla="*/ 3483887 w 6053670"/>
              <a:gd name="connsiteY33" fmla="*/ 233348 h 6308587"/>
              <a:gd name="connsiteX34" fmla="*/ 3612830 w 6053670"/>
              <a:gd name="connsiteY34" fmla="*/ 231623 h 6308587"/>
              <a:gd name="connsiteX35" fmla="*/ 3743590 w 6053670"/>
              <a:gd name="connsiteY35" fmla="*/ 227859 h 6308587"/>
              <a:gd name="connsiteX36" fmla="*/ 3875560 w 6053670"/>
              <a:gd name="connsiteY36" fmla="*/ 223938 h 6308587"/>
              <a:gd name="connsiteX37" fmla="*/ 4007530 w 6053670"/>
              <a:gd name="connsiteY37" fmla="*/ 219391 h 6308587"/>
              <a:gd name="connsiteX38" fmla="*/ 4140710 w 6053670"/>
              <a:gd name="connsiteY38" fmla="*/ 212961 h 6308587"/>
              <a:gd name="connsiteX39" fmla="*/ 4275102 w 6053670"/>
              <a:gd name="connsiteY39" fmla="*/ 205277 h 6308587"/>
              <a:gd name="connsiteX40" fmla="*/ 4410098 w 6053670"/>
              <a:gd name="connsiteY40" fmla="*/ 197907 h 6308587"/>
              <a:gd name="connsiteX41" fmla="*/ 4545096 w 6053670"/>
              <a:gd name="connsiteY41" fmla="*/ 188498 h 6308587"/>
              <a:gd name="connsiteX42" fmla="*/ 4681909 w 6053670"/>
              <a:gd name="connsiteY42" fmla="*/ 177207 h 6308587"/>
              <a:gd name="connsiteX43" fmla="*/ 4816905 w 6053670"/>
              <a:gd name="connsiteY43" fmla="*/ 165916 h 6308587"/>
              <a:gd name="connsiteX44" fmla="*/ 4954323 w 6053670"/>
              <a:gd name="connsiteY44" fmla="*/ 152899 h 6308587"/>
              <a:gd name="connsiteX45" fmla="*/ 5092347 w 6053670"/>
              <a:gd name="connsiteY45" fmla="*/ 138629 h 6308587"/>
              <a:gd name="connsiteX46" fmla="*/ 5228555 w 6053670"/>
              <a:gd name="connsiteY46" fmla="*/ 123574 h 6308587"/>
              <a:gd name="connsiteX47" fmla="*/ 5366578 w 6053670"/>
              <a:gd name="connsiteY47" fmla="*/ 106010 h 6308587"/>
              <a:gd name="connsiteX48" fmla="*/ 5503997 w 6053670"/>
              <a:gd name="connsiteY48" fmla="*/ 87192 h 6308587"/>
              <a:gd name="connsiteX49" fmla="*/ 5642020 w 6053670"/>
              <a:gd name="connsiteY49" fmla="*/ 68530 h 6308587"/>
              <a:gd name="connsiteX50" fmla="*/ 5779438 w 6053670"/>
              <a:gd name="connsiteY50" fmla="*/ 46733 h 6308587"/>
              <a:gd name="connsiteX51" fmla="*/ 5916251 w 6053670"/>
              <a:gd name="connsiteY51" fmla="*/ 24464 h 6308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053670" h="6308587">
                <a:moveTo>
                  <a:pt x="6053670" y="1098"/>
                </a:moveTo>
                <a:lnTo>
                  <a:pt x="6053670" y="391760"/>
                </a:lnTo>
                <a:lnTo>
                  <a:pt x="6053670" y="1254558"/>
                </a:lnTo>
                <a:lnTo>
                  <a:pt x="6053670" y="6308587"/>
                </a:lnTo>
                <a:lnTo>
                  <a:pt x="0" y="6308587"/>
                </a:lnTo>
                <a:lnTo>
                  <a:pt x="0" y="1249853"/>
                </a:lnTo>
                <a:lnTo>
                  <a:pt x="0" y="391760"/>
                </a:lnTo>
                <a:lnTo>
                  <a:pt x="0" y="0"/>
                </a:lnTo>
                <a:lnTo>
                  <a:pt x="35717" y="5488"/>
                </a:lnTo>
                <a:lnTo>
                  <a:pt x="140445" y="21641"/>
                </a:lnTo>
                <a:lnTo>
                  <a:pt x="216722" y="32932"/>
                </a:lnTo>
                <a:lnTo>
                  <a:pt x="307527" y="44850"/>
                </a:lnTo>
                <a:lnTo>
                  <a:pt x="415282" y="59121"/>
                </a:lnTo>
                <a:lnTo>
                  <a:pt x="534539" y="74175"/>
                </a:lnTo>
                <a:lnTo>
                  <a:pt x="668931" y="90014"/>
                </a:lnTo>
                <a:lnTo>
                  <a:pt x="815430" y="106794"/>
                </a:lnTo>
                <a:lnTo>
                  <a:pt x="974641" y="123574"/>
                </a:lnTo>
                <a:lnTo>
                  <a:pt x="1144144" y="140667"/>
                </a:lnTo>
                <a:lnTo>
                  <a:pt x="1326965" y="156506"/>
                </a:lnTo>
                <a:lnTo>
                  <a:pt x="1518261" y="171717"/>
                </a:lnTo>
                <a:lnTo>
                  <a:pt x="1720453" y="185518"/>
                </a:lnTo>
                <a:lnTo>
                  <a:pt x="1931121" y="198690"/>
                </a:lnTo>
                <a:lnTo>
                  <a:pt x="2150869" y="211079"/>
                </a:lnTo>
                <a:lnTo>
                  <a:pt x="2263467" y="215470"/>
                </a:lnTo>
                <a:lnTo>
                  <a:pt x="2378487" y="220332"/>
                </a:lnTo>
                <a:lnTo>
                  <a:pt x="2495323" y="224879"/>
                </a:lnTo>
                <a:lnTo>
                  <a:pt x="2612764" y="227859"/>
                </a:lnTo>
                <a:lnTo>
                  <a:pt x="2732627" y="230525"/>
                </a:lnTo>
                <a:lnTo>
                  <a:pt x="2853700" y="233348"/>
                </a:lnTo>
                <a:lnTo>
                  <a:pt x="2977195" y="235229"/>
                </a:lnTo>
                <a:lnTo>
                  <a:pt x="3101901" y="235229"/>
                </a:lnTo>
                <a:lnTo>
                  <a:pt x="3227817" y="236170"/>
                </a:lnTo>
                <a:lnTo>
                  <a:pt x="3354944" y="235229"/>
                </a:lnTo>
                <a:lnTo>
                  <a:pt x="3483887" y="233348"/>
                </a:lnTo>
                <a:lnTo>
                  <a:pt x="3612830" y="231623"/>
                </a:lnTo>
                <a:lnTo>
                  <a:pt x="3743590" y="227859"/>
                </a:lnTo>
                <a:lnTo>
                  <a:pt x="3875560" y="223938"/>
                </a:lnTo>
                <a:lnTo>
                  <a:pt x="4007530" y="219391"/>
                </a:lnTo>
                <a:lnTo>
                  <a:pt x="4140710" y="212961"/>
                </a:lnTo>
                <a:lnTo>
                  <a:pt x="4275102" y="205277"/>
                </a:lnTo>
                <a:lnTo>
                  <a:pt x="4410098" y="197907"/>
                </a:lnTo>
                <a:lnTo>
                  <a:pt x="4545096" y="188498"/>
                </a:lnTo>
                <a:lnTo>
                  <a:pt x="4681909" y="177207"/>
                </a:lnTo>
                <a:lnTo>
                  <a:pt x="4816905" y="165916"/>
                </a:lnTo>
                <a:lnTo>
                  <a:pt x="4954323" y="152899"/>
                </a:lnTo>
                <a:lnTo>
                  <a:pt x="5092347" y="138629"/>
                </a:lnTo>
                <a:lnTo>
                  <a:pt x="5228555" y="123574"/>
                </a:lnTo>
                <a:lnTo>
                  <a:pt x="5366578" y="106010"/>
                </a:lnTo>
                <a:lnTo>
                  <a:pt x="5503997" y="87192"/>
                </a:lnTo>
                <a:lnTo>
                  <a:pt x="5642020" y="68530"/>
                </a:lnTo>
                <a:lnTo>
                  <a:pt x="5779438" y="46733"/>
                </a:lnTo>
                <a:lnTo>
                  <a:pt x="5916251" y="24464"/>
                </a:lnTo>
                <a:close/>
              </a:path>
            </a:pathLst>
          </a:custGeom>
          <a:solidFill>
            <a:schemeClr val="tx1"/>
          </a:solidFill>
          <a:ln>
            <a:noFill/>
          </a:ln>
        </p:spPr>
      </p:sp>
      <p:sp>
        <p:nvSpPr>
          <p:cNvPr id="18" name="Freeform 5">
            <a:extLst>
              <a:ext uri="{FF2B5EF4-FFF2-40B4-BE49-F238E27FC236}">
                <a16:creationId xmlns:a16="http://schemas.microsoft.com/office/drawing/2014/main" id="{C03626F0-2392-4179-A852-925A78C9D6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5922489">
            <a:off x="3971630"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tx1">
              <a:alpha val="20000"/>
            </a:schemeClr>
          </a:solidFill>
          <a:ln>
            <a:noFill/>
          </a:ln>
        </p:spPr>
      </p:sp>
      <p:sp>
        <p:nvSpPr>
          <p:cNvPr id="2" name="Title 1">
            <a:extLst>
              <a:ext uri="{FF2B5EF4-FFF2-40B4-BE49-F238E27FC236}">
                <a16:creationId xmlns:a16="http://schemas.microsoft.com/office/drawing/2014/main" id="{1FB86C3C-0A78-DE49-96EA-6F5C9B487B2D}"/>
              </a:ext>
            </a:extLst>
          </p:cNvPr>
          <p:cNvSpPr>
            <a:spLocks noGrp="1"/>
          </p:cNvSpPr>
          <p:nvPr>
            <p:ph type="title"/>
          </p:nvPr>
        </p:nvSpPr>
        <p:spPr>
          <a:xfrm>
            <a:off x="639098" y="629265"/>
            <a:ext cx="4664573" cy="1622322"/>
          </a:xfrm>
        </p:spPr>
        <p:txBody>
          <a:bodyPr>
            <a:normAutofit/>
          </a:bodyPr>
          <a:lstStyle/>
          <a:p>
            <a:r>
              <a:rPr lang="en-US">
                <a:solidFill>
                  <a:srgbClr val="FFFFFE"/>
                </a:solidFill>
              </a:rPr>
              <a:t>Back-End</a:t>
            </a:r>
          </a:p>
        </p:txBody>
      </p:sp>
      <p:pic>
        <p:nvPicPr>
          <p:cNvPr id="7" name="Picture 6">
            <a:extLst>
              <a:ext uri="{FF2B5EF4-FFF2-40B4-BE49-F238E27FC236}">
                <a16:creationId xmlns:a16="http://schemas.microsoft.com/office/drawing/2014/main" id="{91C2C8B5-2CF1-D34C-979A-01F5F6E01FE8}"/>
              </a:ext>
            </a:extLst>
          </p:cNvPr>
          <p:cNvPicPr>
            <a:picLocks noChangeAspect="1"/>
          </p:cNvPicPr>
          <p:nvPr/>
        </p:nvPicPr>
        <p:blipFill rotWithShape="1">
          <a:blip r:embed="rId4"/>
          <a:srcRect l="4408" r="4677" b="1"/>
          <a:stretch/>
        </p:blipFill>
        <p:spPr>
          <a:xfrm>
            <a:off x="5912219" y="1143001"/>
            <a:ext cx="4400768" cy="3592934"/>
          </a:xfrm>
          <a:prstGeom prst="rect">
            <a:avLst/>
          </a:prstGeom>
        </p:spPr>
      </p:pic>
      <p:sp>
        <p:nvSpPr>
          <p:cNvPr id="20" name="Rectangle 19">
            <a:extLst>
              <a:ext uri="{FF2B5EF4-FFF2-40B4-BE49-F238E27FC236}">
                <a16:creationId xmlns:a16="http://schemas.microsoft.com/office/drawing/2014/main" id="{062EBB84-F459-4D04-91C5-290D60EF3A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AB7C9419-C905-C245-8082-14D2896D5753}"/>
              </a:ext>
            </a:extLst>
          </p:cNvPr>
          <p:cNvSpPr>
            <a:spLocks noGrp="1"/>
          </p:cNvSpPr>
          <p:nvPr>
            <p:ph idx="1"/>
          </p:nvPr>
        </p:nvSpPr>
        <p:spPr>
          <a:xfrm>
            <a:off x="639098" y="2418735"/>
            <a:ext cx="4664573" cy="3811740"/>
          </a:xfrm>
        </p:spPr>
        <p:txBody>
          <a:bodyPr anchor="ctr">
            <a:normAutofit/>
          </a:bodyPr>
          <a:lstStyle/>
          <a:p>
            <a:r>
              <a:rPr lang="en-US">
                <a:solidFill>
                  <a:srgbClr val="FFFFFE"/>
                </a:solidFill>
              </a:rPr>
              <a:t>Spring and Sprint Boot</a:t>
            </a:r>
          </a:p>
          <a:p>
            <a:pPr lvl="1"/>
            <a:r>
              <a:rPr lang="en-US">
                <a:solidFill>
                  <a:srgbClr val="FFFFFE"/>
                </a:solidFill>
              </a:rPr>
              <a:t>Spring</a:t>
            </a:r>
          </a:p>
          <a:p>
            <a:pPr lvl="1"/>
            <a:r>
              <a:rPr lang="en-US">
                <a:solidFill>
                  <a:srgbClr val="FFFFFE"/>
                </a:solidFill>
              </a:rPr>
              <a:t>Spring MVC</a:t>
            </a:r>
          </a:p>
          <a:p>
            <a:pPr lvl="1"/>
            <a:r>
              <a:rPr lang="en-US">
                <a:solidFill>
                  <a:srgbClr val="FFFFFE"/>
                </a:solidFill>
              </a:rPr>
              <a:t>Spring Boot </a:t>
            </a:r>
          </a:p>
          <a:p>
            <a:pPr lvl="1"/>
            <a:r>
              <a:rPr lang="en-US">
                <a:solidFill>
                  <a:srgbClr val="FFFFFE"/>
                </a:solidFill>
              </a:rPr>
              <a:t>Java 1.8</a:t>
            </a:r>
          </a:p>
          <a:p>
            <a:pPr lvl="1"/>
            <a:r>
              <a:rPr lang="en-US">
                <a:solidFill>
                  <a:srgbClr val="FFFFFE"/>
                </a:solidFill>
              </a:rPr>
              <a:t>Gradle vs Maven</a:t>
            </a:r>
          </a:p>
          <a:p>
            <a:pPr lvl="2"/>
            <a:r>
              <a:rPr lang="en-GB">
                <a:solidFill>
                  <a:srgbClr val="FFFFFE"/>
                </a:solidFill>
                <a:hlinkClick r:id="rId5"/>
              </a:rPr>
              <a:t>https://dzone.com/articles/gradle-vs-maven</a:t>
            </a:r>
            <a:endParaRPr lang="en-US">
              <a:solidFill>
                <a:srgbClr val="FFFFFE"/>
              </a:solidFill>
            </a:endParaRPr>
          </a:p>
          <a:p>
            <a:r>
              <a:rPr lang="en-US">
                <a:solidFill>
                  <a:srgbClr val="FFFFFE"/>
                </a:solidFill>
              </a:rPr>
              <a:t>Layered Architecture </a:t>
            </a:r>
          </a:p>
        </p:txBody>
      </p:sp>
      <p:pic>
        <p:nvPicPr>
          <p:cNvPr id="6" name="Picture 5">
            <a:extLst>
              <a:ext uri="{FF2B5EF4-FFF2-40B4-BE49-F238E27FC236}">
                <a16:creationId xmlns:a16="http://schemas.microsoft.com/office/drawing/2014/main" id="{20F9C263-1622-CE45-B896-0E5B74CE54B0}"/>
              </a:ext>
            </a:extLst>
          </p:cNvPr>
          <p:cNvPicPr>
            <a:picLocks noChangeAspect="1"/>
          </p:cNvPicPr>
          <p:nvPr/>
        </p:nvPicPr>
        <p:blipFill rotWithShape="1">
          <a:blip r:embed="rId6"/>
          <a:srcRect l="11747" r="17150" b="1"/>
          <a:stretch/>
        </p:blipFill>
        <p:spPr>
          <a:xfrm>
            <a:off x="7248718" y="4983318"/>
            <a:ext cx="1805623" cy="1474154"/>
          </a:xfrm>
          <a:prstGeom prst="rect">
            <a:avLst/>
          </a:prstGeom>
        </p:spPr>
      </p:pic>
      <p:pic>
        <p:nvPicPr>
          <p:cNvPr id="5" name="Picture 4">
            <a:extLst>
              <a:ext uri="{FF2B5EF4-FFF2-40B4-BE49-F238E27FC236}">
                <a16:creationId xmlns:a16="http://schemas.microsoft.com/office/drawing/2014/main" id="{E9D6505B-8823-C344-8BAC-E7FFCD391981}"/>
              </a:ext>
            </a:extLst>
          </p:cNvPr>
          <p:cNvPicPr>
            <a:picLocks noChangeAspect="1"/>
          </p:cNvPicPr>
          <p:nvPr/>
        </p:nvPicPr>
        <p:blipFill rotWithShape="1">
          <a:blip r:embed="rId7"/>
          <a:srcRect t="18356" r="3" b="3"/>
          <a:stretch/>
        </p:blipFill>
        <p:spPr>
          <a:xfrm>
            <a:off x="5739907" y="4983318"/>
            <a:ext cx="1694984" cy="1383843"/>
          </a:xfrm>
          <a:prstGeom prst="rect">
            <a:avLst/>
          </a:prstGeom>
        </p:spPr>
      </p:pic>
      <p:pic>
        <p:nvPicPr>
          <p:cNvPr id="4" name="Picture 3">
            <a:extLst>
              <a:ext uri="{FF2B5EF4-FFF2-40B4-BE49-F238E27FC236}">
                <a16:creationId xmlns:a16="http://schemas.microsoft.com/office/drawing/2014/main" id="{2ACD4932-2365-8D44-AEDF-2615EFE13811}"/>
              </a:ext>
            </a:extLst>
          </p:cNvPr>
          <p:cNvPicPr>
            <a:picLocks noChangeAspect="1"/>
          </p:cNvPicPr>
          <p:nvPr/>
        </p:nvPicPr>
        <p:blipFill rotWithShape="1">
          <a:blip r:embed="rId8"/>
          <a:srcRect l="4333" t="11985" r="2932" b="24116"/>
          <a:stretch/>
        </p:blipFill>
        <p:spPr>
          <a:xfrm>
            <a:off x="8943702" y="4896189"/>
            <a:ext cx="2826031" cy="1460455"/>
          </a:xfrm>
          <a:prstGeom prst="rect">
            <a:avLst/>
          </a:prstGeom>
        </p:spPr>
      </p:pic>
    </p:spTree>
    <p:extLst>
      <p:ext uri="{BB962C8B-B14F-4D97-AF65-F5344CB8AC3E}">
        <p14:creationId xmlns:p14="http://schemas.microsoft.com/office/powerpoint/2010/main" val="2847917804"/>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3ACF6-A17B-F645-BB1E-92EF11571B88}"/>
              </a:ext>
            </a:extLst>
          </p:cNvPr>
          <p:cNvSpPr>
            <a:spLocks noGrp="1"/>
          </p:cNvSpPr>
          <p:nvPr>
            <p:ph type="title"/>
          </p:nvPr>
        </p:nvSpPr>
        <p:spPr/>
        <p:txBody>
          <a:bodyPr/>
          <a:lstStyle/>
          <a:p>
            <a:r>
              <a:rPr lang="en-US" dirty="0"/>
              <a:t>Front-End</a:t>
            </a:r>
          </a:p>
        </p:txBody>
      </p:sp>
      <p:sp>
        <p:nvSpPr>
          <p:cNvPr id="3" name="Content Placeholder 2">
            <a:extLst>
              <a:ext uri="{FF2B5EF4-FFF2-40B4-BE49-F238E27FC236}">
                <a16:creationId xmlns:a16="http://schemas.microsoft.com/office/drawing/2014/main" id="{D2EE8265-92E5-284A-B2E7-41ACFF638DB5}"/>
              </a:ext>
            </a:extLst>
          </p:cNvPr>
          <p:cNvSpPr>
            <a:spLocks noGrp="1"/>
          </p:cNvSpPr>
          <p:nvPr>
            <p:ph idx="1"/>
          </p:nvPr>
        </p:nvSpPr>
        <p:spPr/>
        <p:txBody>
          <a:bodyPr/>
          <a:lstStyle/>
          <a:p>
            <a:r>
              <a:rPr lang="en-US" dirty="0"/>
              <a:t>JavaScript vs Typescript</a:t>
            </a:r>
          </a:p>
          <a:p>
            <a:endParaRPr lang="en-US" dirty="0"/>
          </a:p>
          <a:p>
            <a:r>
              <a:rPr lang="en-US" dirty="0" err="1"/>
              <a:t>Vue.js</a:t>
            </a:r>
            <a:r>
              <a:rPr lang="en-US" dirty="0"/>
              <a:t> vs </a:t>
            </a:r>
            <a:r>
              <a:rPr lang="en-US" dirty="0" err="1"/>
              <a:t>React.js</a:t>
            </a:r>
            <a:r>
              <a:rPr lang="en-US" dirty="0"/>
              <a:t> vs Angular</a:t>
            </a:r>
          </a:p>
          <a:p>
            <a:pPr lvl="1"/>
            <a:r>
              <a:rPr lang="en-GB" dirty="0">
                <a:hlinkClick r:id="rId3"/>
              </a:rPr>
              <a:t>https://vuejs.org/</a:t>
            </a:r>
            <a:endParaRPr lang="en-GB" dirty="0"/>
          </a:p>
          <a:p>
            <a:pPr lvl="1"/>
            <a:r>
              <a:rPr lang="en-GB" dirty="0">
                <a:hlinkClick r:id="rId4"/>
              </a:rPr>
              <a:t>https://reactjs.org/</a:t>
            </a:r>
            <a:endParaRPr lang="en-GB" dirty="0"/>
          </a:p>
          <a:p>
            <a:pPr lvl="1"/>
            <a:r>
              <a:rPr lang="en-GB" dirty="0">
                <a:hlinkClick r:id="rId5"/>
              </a:rPr>
              <a:t>https://angular.io/</a:t>
            </a:r>
            <a:endParaRPr lang="en-US" dirty="0"/>
          </a:p>
          <a:p>
            <a:r>
              <a:rPr lang="en-US" dirty="0"/>
              <a:t>Angular MVC</a:t>
            </a:r>
          </a:p>
        </p:txBody>
      </p:sp>
      <p:grpSp>
        <p:nvGrpSpPr>
          <p:cNvPr id="12" name="Group 11">
            <a:extLst>
              <a:ext uri="{FF2B5EF4-FFF2-40B4-BE49-F238E27FC236}">
                <a16:creationId xmlns:a16="http://schemas.microsoft.com/office/drawing/2014/main" id="{7897031C-2D88-0344-AE7D-CDD3889C14F4}"/>
              </a:ext>
            </a:extLst>
          </p:cNvPr>
          <p:cNvGrpSpPr/>
          <p:nvPr/>
        </p:nvGrpSpPr>
        <p:grpSpPr>
          <a:xfrm>
            <a:off x="7312644" y="4402668"/>
            <a:ext cx="3759113" cy="2280354"/>
            <a:chOff x="4730044" y="2603500"/>
            <a:chExt cx="2494844" cy="1422400"/>
          </a:xfrm>
        </p:grpSpPr>
        <p:pic>
          <p:nvPicPr>
            <p:cNvPr id="4" name="Picture 3">
              <a:extLst>
                <a:ext uri="{FF2B5EF4-FFF2-40B4-BE49-F238E27FC236}">
                  <a16:creationId xmlns:a16="http://schemas.microsoft.com/office/drawing/2014/main" id="{092AEBD0-2D76-6349-B388-F51D5558AD83}"/>
                </a:ext>
              </a:extLst>
            </p:cNvPr>
            <p:cNvPicPr>
              <a:picLocks noChangeAspect="1"/>
            </p:cNvPicPr>
            <p:nvPr/>
          </p:nvPicPr>
          <p:blipFill>
            <a:blip r:embed="rId6"/>
            <a:stretch>
              <a:fillRect/>
            </a:stretch>
          </p:blipFill>
          <p:spPr>
            <a:xfrm>
              <a:off x="4730044" y="2603500"/>
              <a:ext cx="1422400" cy="1422400"/>
            </a:xfrm>
            <a:prstGeom prst="rect">
              <a:avLst/>
            </a:prstGeom>
          </p:spPr>
        </p:pic>
        <p:pic>
          <p:nvPicPr>
            <p:cNvPr id="5" name="Picture 4">
              <a:extLst>
                <a:ext uri="{FF2B5EF4-FFF2-40B4-BE49-F238E27FC236}">
                  <a16:creationId xmlns:a16="http://schemas.microsoft.com/office/drawing/2014/main" id="{F054111B-DA63-0047-B587-CD792F8ABE57}"/>
                </a:ext>
              </a:extLst>
            </p:cNvPr>
            <p:cNvPicPr>
              <a:picLocks noChangeAspect="1"/>
            </p:cNvPicPr>
            <p:nvPr/>
          </p:nvPicPr>
          <p:blipFill>
            <a:blip r:embed="rId7"/>
            <a:stretch>
              <a:fillRect/>
            </a:stretch>
          </p:blipFill>
          <p:spPr>
            <a:xfrm>
              <a:off x="6152444" y="2778478"/>
              <a:ext cx="1072444" cy="1072444"/>
            </a:xfrm>
            <a:prstGeom prst="rect">
              <a:avLst/>
            </a:prstGeom>
          </p:spPr>
        </p:pic>
      </p:grpSp>
      <p:grpSp>
        <p:nvGrpSpPr>
          <p:cNvPr id="14" name="Group 13">
            <a:extLst>
              <a:ext uri="{FF2B5EF4-FFF2-40B4-BE49-F238E27FC236}">
                <a16:creationId xmlns:a16="http://schemas.microsoft.com/office/drawing/2014/main" id="{3B1891C1-6EB6-EC4D-9BAB-BB2630BB8C13}"/>
              </a:ext>
            </a:extLst>
          </p:cNvPr>
          <p:cNvGrpSpPr/>
          <p:nvPr/>
        </p:nvGrpSpPr>
        <p:grpSpPr>
          <a:xfrm>
            <a:off x="5412084" y="2354521"/>
            <a:ext cx="6423378" cy="2343241"/>
            <a:chOff x="4829905" y="4025899"/>
            <a:chExt cx="5150708" cy="1851729"/>
          </a:xfrm>
        </p:grpSpPr>
        <p:pic>
          <p:nvPicPr>
            <p:cNvPr id="15" name="Picture 14">
              <a:extLst>
                <a:ext uri="{FF2B5EF4-FFF2-40B4-BE49-F238E27FC236}">
                  <a16:creationId xmlns:a16="http://schemas.microsoft.com/office/drawing/2014/main" id="{63E151CE-B26D-084B-BD7F-B60F174BDCAE}"/>
                </a:ext>
              </a:extLst>
            </p:cNvPr>
            <p:cNvPicPr>
              <a:picLocks noChangeAspect="1"/>
            </p:cNvPicPr>
            <p:nvPr/>
          </p:nvPicPr>
          <p:blipFill>
            <a:blip r:embed="rId8"/>
            <a:stretch>
              <a:fillRect/>
            </a:stretch>
          </p:blipFill>
          <p:spPr>
            <a:xfrm>
              <a:off x="5938759" y="4025899"/>
              <a:ext cx="2619999" cy="1851729"/>
            </a:xfrm>
            <a:prstGeom prst="rect">
              <a:avLst/>
            </a:prstGeom>
          </p:spPr>
        </p:pic>
        <p:pic>
          <p:nvPicPr>
            <p:cNvPr id="16" name="Picture 15">
              <a:extLst>
                <a:ext uri="{FF2B5EF4-FFF2-40B4-BE49-F238E27FC236}">
                  <a16:creationId xmlns:a16="http://schemas.microsoft.com/office/drawing/2014/main" id="{EDCA11E4-C805-894D-917A-7C07FAA31CA5}"/>
                </a:ext>
              </a:extLst>
            </p:cNvPr>
            <p:cNvPicPr>
              <a:picLocks noChangeAspect="1"/>
            </p:cNvPicPr>
            <p:nvPr/>
          </p:nvPicPr>
          <p:blipFill>
            <a:blip r:embed="rId9"/>
            <a:stretch>
              <a:fillRect/>
            </a:stretch>
          </p:blipFill>
          <p:spPr>
            <a:xfrm>
              <a:off x="8143611" y="4025899"/>
              <a:ext cx="1837002" cy="1837002"/>
            </a:xfrm>
            <a:prstGeom prst="rect">
              <a:avLst/>
            </a:prstGeom>
          </p:spPr>
        </p:pic>
        <p:pic>
          <p:nvPicPr>
            <p:cNvPr id="17" name="Picture 16">
              <a:extLst>
                <a:ext uri="{FF2B5EF4-FFF2-40B4-BE49-F238E27FC236}">
                  <a16:creationId xmlns:a16="http://schemas.microsoft.com/office/drawing/2014/main" id="{5AD62112-77D4-CB4C-9A1F-892B5FA7E65E}"/>
                </a:ext>
              </a:extLst>
            </p:cNvPr>
            <p:cNvPicPr>
              <a:picLocks noChangeAspect="1"/>
            </p:cNvPicPr>
            <p:nvPr/>
          </p:nvPicPr>
          <p:blipFill>
            <a:blip r:embed="rId10"/>
            <a:stretch>
              <a:fillRect/>
            </a:stretch>
          </p:blipFill>
          <p:spPr>
            <a:xfrm>
              <a:off x="4829905" y="4436974"/>
              <a:ext cx="1524000" cy="1320800"/>
            </a:xfrm>
            <a:prstGeom prst="rect">
              <a:avLst/>
            </a:prstGeom>
          </p:spPr>
        </p:pic>
      </p:grpSp>
      <p:pic>
        <p:nvPicPr>
          <p:cNvPr id="11" name="Picture 10">
            <a:extLst>
              <a:ext uri="{FF2B5EF4-FFF2-40B4-BE49-F238E27FC236}">
                <a16:creationId xmlns:a16="http://schemas.microsoft.com/office/drawing/2014/main" id="{0D3A45CE-7657-F24E-A742-5C3FFE7E5367}"/>
              </a:ext>
            </a:extLst>
          </p:cNvPr>
          <p:cNvPicPr>
            <a:picLocks noChangeAspect="1"/>
          </p:cNvPicPr>
          <p:nvPr/>
        </p:nvPicPr>
        <p:blipFill>
          <a:blip r:embed="rId11"/>
          <a:stretch>
            <a:fillRect/>
          </a:stretch>
        </p:blipFill>
        <p:spPr>
          <a:xfrm>
            <a:off x="2132992" y="3999056"/>
            <a:ext cx="5777505" cy="2567782"/>
          </a:xfrm>
          <a:prstGeom prst="rect">
            <a:avLst/>
          </a:prstGeom>
        </p:spPr>
      </p:pic>
    </p:spTree>
    <p:extLst>
      <p:ext uri="{BB962C8B-B14F-4D97-AF65-F5344CB8AC3E}">
        <p14:creationId xmlns:p14="http://schemas.microsoft.com/office/powerpoint/2010/main" val="2262740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EDE780-96E2-694E-AFAD-0F0C58D55F77}"/>
              </a:ext>
            </a:extLst>
          </p:cNvPr>
          <p:cNvSpPr>
            <a:spLocks noGrp="1"/>
          </p:cNvSpPr>
          <p:nvPr>
            <p:ph type="title"/>
          </p:nvPr>
        </p:nvSpPr>
        <p:spPr/>
        <p:txBody>
          <a:bodyPr/>
          <a:lstStyle/>
          <a:p>
            <a:r>
              <a:rPr lang="en-US" dirty="0"/>
              <a:t>REST</a:t>
            </a:r>
          </a:p>
        </p:txBody>
      </p:sp>
      <p:pic>
        <p:nvPicPr>
          <p:cNvPr id="4" name="Picture 3">
            <a:extLst>
              <a:ext uri="{FF2B5EF4-FFF2-40B4-BE49-F238E27FC236}">
                <a16:creationId xmlns:a16="http://schemas.microsoft.com/office/drawing/2014/main" id="{FBF2BB52-C379-7F48-AAF1-4B0B5B9349ED}"/>
              </a:ext>
            </a:extLst>
          </p:cNvPr>
          <p:cNvPicPr>
            <a:picLocks noChangeAspect="1"/>
          </p:cNvPicPr>
          <p:nvPr/>
        </p:nvPicPr>
        <p:blipFill>
          <a:blip r:embed="rId3"/>
          <a:stretch>
            <a:fillRect/>
          </a:stretch>
        </p:blipFill>
        <p:spPr>
          <a:xfrm>
            <a:off x="1241778" y="2450902"/>
            <a:ext cx="9351882" cy="4151685"/>
          </a:xfrm>
          <a:prstGeom prst="rect">
            <a:avLst/>
          </a:prstGeom>
        </p:spPr>
      </p:pic>
    </p:spTree>
    <p:extLst>
      <p:ext uri="{BB962C8B-B14F-4D97-AF65-F5344CB8AC3E}">
        <p14:creationId xmlns:p14="http://schemas.microsoft.com/office/powerpoint/2010/main" val="18913066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C19B4E-5617-6B4E-B9E2-7D5FD545E7AF}"/>
              </a:ext>
            </a:extLst>
          </p:cNvPr>
          <p:cNvSpPr>
            <a:spLocks noGrp="1"/>
          </p:cNvSpPr>
          <p:nvPr>
            <p:ph type="title"/>
          </p:nvPr>
        </p:nvSpPr>
        <p:spPr/>
        <p:txBody>
          <a:bodyPr/>
          <a:lstStyle/>
          <a:p>
            <a:r>
              <a:rPr lang="en-US" dirty="0"/>
              <a:t>APIs</a:t>
            </a:r>
          </a:p>
        </p:txBody>
      </p:sp>
      <p:sp>
        <p:nvSpPr>
          <p:cNvPr id="3" name="Content Placeholder 2">
            <a:extLst>
              <a:ext uri="{FF2B5EF4-FFF2-40B4-BE49-F238E27FC236}">
                <a16:creationId xmlns:a16="http://schemas.microsoft.com/office/drawing/2014/main" id="{98447068-D9B3-514B-8B5B-BACB9BC5A1B1}"/>
              </a:ext>
            </a:extLst>
          </p:cNvPr>
          <p:cNvSpPr>
            <a:spLocks noGrp="1"/>
          </p:cNvSpPr>
          <p:nvPr>
            <p:ph idx="1"/>
          </p:nvPr>
        </p:nvSpPr>
        <p:spPr/>
        <p:txBody>
          <a:bodyPr/>
          <a:lstStyle/>
          <a:p>
            <a:r>
              <a:rPr lang="en-GB" u="sng" dirty="0">
                <a:solidFill>
                  <a:schemeClr val="tx1"/>
                </a:solidFill>
                <a:hlinkClick r:id="rId3">
                  <a:extLst>
                    <a:ext uri="{A12FA001-AC4F-418D-AE19-62706E023703}">
                      <ahyp:hlinkClr xmlns:ahyp="http://schemas.microsoft.com/office/drawing/2018/hyperlinkcolor" val="tx"/>
                    </a:ext>
                  </a:extLst>
                </a:hlinkClick>
              </a:rPr>
              <a:t>Google API</a:t>
            </a:r>
          </a:p>
          <a:p>
            <a:pPr lvl="1"/>
            <a:r>
              <a:rPr lang="en-GB" dirty="0">
                <a:hlinkClick r:id="rId3">
                  <a:extLst>
                    <a:ext uri="{A12FA001-AC4F-418D-AE19-62706E023703}">
                      <ahyp:hlinkClr xmlns:ahyp="http://schemas.microsoft.com/office/drawing/2018/hyperlinkcolor" val="tx"/>
                    </a:ext>
                  </a:extLst>
                </a:hlinkClick>
              </a:rPr>
              <a:t>https://developers.google.com/places/web-service/intro</a:t>
            </a:r>
            <a:endParaRPr lang="en-GB" dirty="0"/>
          </a:p>
          <a:p>
            <a:r>
              <a:rPr lang="en-GB" dirty="0">
                <a:solidFill>
                  <a:schemeClr val="tx1"/>
                </a:solidFill>
                <a:hlinkClick r:id="rId4">
                  <a:extLst>
                    <a:ext uri="{A12FA001-AC4F-418D-AE19-62706E023703}">
                      <ahyp:hlinkClr xmlns:ahyp="http://schemas.microsoft.com/office/drawing/2018/hyperlinkcolor" val="tx"/>
                    </a:ext>
                  </a:extLst>
                </a:hlinkClick>
              </a:rPr>
              <a:t>YELP API</a:t>
            </a:r>
          </a:p>
          <a:p>
            <a:pPr lvl="1"/>
            <a:r>
              <a:rPr lang="en-GB" dirty="0">
                <a:hlinkClick r:id="rId4">
                  <a:extLst>
                    <a:ext uri="{A12FA001-AC4F-418D-AE19-62706E023703}">
                      <ahyp:hlinkClr xmlns:ahyp="http://schemas.microsoft.com/office/drawing/2018/hyperlinkcolor" val="tx"/>
                    </a:ext>
                  </a:extLst>
                </a:hlinkClick>
              </a:rPr>
              <a:t>https://www.yelp.com/developers/documentation/v3</a:t>
            </a:r>
            <a:endParaRPr lang="en-GB" dirty="0"/>
          </a:p>
          <a:p>
            <a:r>
              <a:rPr lang="en-GB" dirty="0">
                <a:solidFill>
                  <a:schemeClr val="tx1"/>
                </a:solidFill>
                <a:hlinkClick r:id="rId5">
                  <a:extLst>
                    <a:ext uri="{A12FA001-AC4F-418D-AE19-62706E023703}">
                      <ahyp:hlinkClr xmlns:ahyp="http://schemas.microsoft.com/office/drawing/2018/hyperlinkcolor" val="tx"/>
                    </a:ext>
                  </a:extLst>
                </a:hlinkClick>
              </a:rPr>
              <a:t>Open Data NI</a:t>
            </a:r>
          </a:p>
          <a:p>
            <a:pPr lvl="1"/>
            <a:r>
              <a:rPr lang="en-GB" dirty="0">
                <a:hlinkClick r:id="rId5">
                  <a:extLst>
                    <a:ext uri="{A12FA001-AC4F-418D-AE19-62706E023703}">
                      <ahyp:hlinkClr xmlns:ahyp="http://schemas.microsoft.com/office/drawing/2018/hyperlinkcolor" val="tx"/>
                    </a:ext>
                  </a:extLst>
                </a:hlinkClick>
              </a:rPr>
              <a:t>https://www.opendatani.gov.uk/</a:t>
            </a:r>
            <a:endParaRPr lang="en-GB" dirty="0"/>
          </a:p>
          <a:p>
            <a:endParaRPr lang="en-US" dirty="0"/>
          </a:p>
        </p:txBody>
      </p:sp>
    </p:spTree>
    <p:extLst>
      <p:ext uri="{BB962C8B-B14F-4D97-AF65-F5344CB8AC3E}">
        <p14:creationId xmlns:p14="http://schemas.microsoft.com/office/powerpoint/2010/main" val="10025363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7">
            <a:extLst>
              <a:ext uri="{FF2B5EF4-FFF2-40B4-BE49-F238E27FC236}">
                <a16:creationId xmlns:a16="http://schemas.microsoft.com/office/drawing/2014/main" id="{324E43EB-867C-4B35-9A5C-E435157C72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9">
            <a:extLst>
              <a:ext uri="{FF2B5EF4-FFF2-40B4-BE49-F238E27FC236}">
                <a16:creationId xmlns:a16="http://schemas.microsoft.com/office/drawing/2014/main" id="{A7C0F5DA-B59F-4F13-8BB8-FFD8F2C572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sp>
      <p:sp>
        <p:nvSpPr>
          <p:cNvPr id="12" name="Freeform 5">
            <a:extLst>
              <a:ext uri="{FF2B5EF4-FFF2-40B4-BE49-F238E27FC236}">
                <a16:creationId xmlns:a16="http://schemas.microsoft.com/office/drawing/2014/main" id="{9CEA1DEC-CC9E-4776-9E08-048A15BFA6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Shape 13">
            <a:extLst>
              <a:ext uri="{FF2B5EF4-FFF2-40B4-BE49-F238E27FC236}">
                <a16:creationId xmlns:a16="http://schemas.microsoft.com/office/drawing/2014/main" id="{9CE399CF-F4B8-4832-A8CB-B93F6B1EF4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171964" y="-140866"/>
            <a:ext cx="6053670" cy="7139732"/>
          </a:xfrm>
          <a:custGeom>
            <a:avLst/>
            <a:gdLst>
              <a:gd name="connsiteX0" fmla="*/ 6053670 w 6053670"/>
              <a:gd name="connsiteY0" fmla="*/ 1098 h 7139732"/>
              <a:gd name="connsiteX1" fmla="*/ 6053670 w 6053670"/>
              <a:gd name="connsiteY1" fmla="*/ 1084479 h 7139732"/>
              <a:gd name="connsiteX2" fmla="*/ 6053670 w 6053670"/>
              <a:gd name="connsiteY2" fmla="*/ 1254558 h 7139732"/>
              <a:gd name="connsiteX3" fmla="*/ 6053670 w 6053670"/>
              <a:gd name="connsiteY3" fmla="*/ 7139732 h 7139732"/>
              <a:gd name="connsiteX4" fmla="*/ 0 w 6053670"/>
              <a:gd name="connsiteY4" fmla="*/ 7139732 h 7139732"/>
              <a:gd name="connsiteX5" fmla="*/ 0 w 6053670"/>
              <a:gd name="connsiteY5" fmla="*/ 1249853 h 7139732"/>
              <a:gd name="connsiteX6" fmla="*/ 0 w 6053670"/>
              <a:gd name="connsiteY6" fmla="*/ 1084479 h 7139732"/>
              <a:gd name="connsiteX7" fmla="*/ 0 w 6053670"/>
              <a:gd name="connsiteY7" fmla="*/ 0 h 7139732"/>
              <a:gd name="connsiteX8" fmla="*/ 35717 w 6053670"/>
              <a:gd name="connsiteY8" fmla="*/ 5488 h 7139732"/>
              <a:gd name="connsiteX9" fmla="*/ 140445 w 6053670"/>
              <a:gd name="connsiteY9" fmla="*/ 21641 h 7139732"/>
              <a:gd name="connsiteX10" fmla="*/ 216722 w 6053670"/>
              <a:gd name="connsiteY10" fmla="*/ 32932 h 7139732"/>
              <a:gd name="connsiteX11" fmla="*/ 307527 w 6053670"/>
              <a:gd name="connsiteY11" fmla="*/ 44850 h 7139732"/>
              <a:gd name="connsiteX12" fmla="*/ 415282 w 6053670"/>
              <a:gd name="connsiteY12" fmla="*/ 59121 h 7139732"/>
              <a:gd name="connsiteX13" fmla="*/ 534539 w 6053670"/>
              <a:gd name="connsiteY13" fmla="*/ 74175 h 7139732"/>
              <a:gd name="connsiteX14" fmla="*/ 668931 w 6053670"/>
              <a:gd name="connsiteY14" fmla="*/ 90014 h 7139732"/>
              <a:gd name="connsiteX15" fmla="*/ 815430 w 6053670"/>
              <a:gd name="connsiteY15" fmla="*/ 106794 h 7139732"/>
              <a:gd name="connsiteX16" fmla="*/ 974641 w 6053670"/>
              <a:gd name="connsiteY16" fmla="*/ 123574 h 7139732"/>
              <a:gd name="connsiteX17" fmla="*/ 1144144 w 6053670"/>
              <a:gd name="connsiteY17" fmla="*/ 140667 h 7139732"/>
              <a:gd name="connsiteX18" fmla="*/ 1326965 w 6053670"/>
              <a:gd name="connsiteY18" fmla="*/ 156506 h 7139732"/>
              <a:gd name="connsiteX19" fmla="*/ 1518261 w 6053670"/>
              <a:gd name="connsiteY19" fmla="*/ 171717 h 7139732"/>
              <a:gd name="connsiteX20" fmla="*/ 1720453 w 6053670"/>
              <a:gd name="connsiteY20" fmla="*/ 185518 h 7139732"/>
              <a:gd name="connsiteX21" fmla="*/ 1931121 w 6053670"/>
              <a:gd name="connsiteY21" fmla="*/ 198690 h 7139732"/>
              <a:gd name="connsiteX22" fmla="*/ 2150869 w 6053670"/>
              <a:gd name="connsiteY22" fmla="*/ 211079 h 7139732"/>
              <a:gd name="connsiteX23" fmla="*/ 2263467 w 6053670"/>
              <a:gd name="connsiteY23" fmla="*/ 215470 h 7139732"/>
              <a:gd name="connsiteX24" fmla="*/ 2378487 w 6053670"/>
              <a:gd name="connsiteY24" fmla="*/ 220332 h 7139732"/>
              <a:gd name="connsiteX25" fmla="*/ 2495323 w 6053670"/>
              <a:gd name="connsiteY25" fmla="*/ 224879 h 7139732"/>
              <a:gd name="connsiteX26" fmla="*/ 2612764 w 6053670"/>
              <a:gd name="connsiteY26" fmla="*/ 227859 h 7139732"/>
              <a:gd name="connsiteX27" fmla="*/ 2732627 w 6053670"/>
              <a:gd name="connsiteY27" fmla="*/ 230525 h 7139732"/>
              <a:gd name="connsiteX28" fmla="*/ 2853700 w 6053670"/>
              <a:gd name="connsiteY28" fmla="*/ 233348 h 7139732"/>
              <a:gd name="connsiteX29" fmla="*/ 2977195 w 6053670"/>
              <a:gd name="connsiteY29" fmla="*/ 235229 h 7139732"/>
              <a:gd name="connsiteX30" fmla="*/ 3101901 w 6053670"/>
              <a:gd name="connsiteY30" fmla="*/ 235229 h 7139732"/>
              <a:gd name="connsiteX31" fmla="*/ 3227817 w 6053670"/>
              <a:gd name="connsiteY31" fmla="*/ 236170 h 7139732"/>
              <a:gd name="connsiteX32" fmla="*/ 3354944 w 6053670"/>
              <a:gd name="connsiteY32" fmla="*/ 235229 h 7139732"/>
              <a:gd name="connsiteX33" fmla="*/ 3483887 w 6053670"/>
              <a:gd name="connsiteY33" fmla="*/ 233348 h 7139732"/>
              <a:gd name="connsiteX34" fmla="*/ 3612830 w 6053670"/>
              <a:gd name="connsiteY34" fmla="*/ 231623 h 7139732"/>
              <a:gd name="connsiteX35" fmla="*/ 3743590 w 6053670"/>
              <a:gd name="connsiteY35" fmla="*/ 227859 h 7139732"/>
              <a:gd name="connsiteX36" fmla="*/ 3875560 w 6053670"/>
              <a:gd name="connsiteY36" fmla="*/ 223938 h 7139732"/>
              <a:gd name="connsiteX37" fmla="*/ 4007530 w 6053670"/>
              <a:gd name="connsiteY37" fmla="*/ 219391 h 7139732"/>
              <a:gd name="connsiteX38" fmla="*/ 4140710 w 6053670"/>
              <a:gd name="connsiteY38" fmla="*/ 212961 h 7139732"/>
              <a:gd name="connsiteX39" fmla="*/ 4275102 w 6053670"/>
              <a:gd name="connsiteY39" fmla="*/ 205277 h 7139732"/>
              <a:gd name="connsiteX40" fmla="*/ 4410098 w 6053670"/>
              <a:gd name="connsiteY40" fmla="*/ 197907 h 7139732"/>
              <a:gd name="connsiteX41" fmla="*/ 4545096 w 6053670"/>
              <a:gd name="connsiteY41" fmla="*/ 188498 h 7139732"/>
              <a:gd name="connsiteX42" fmla="*/ 4681909 w 6053670"/>
              <a:gd name="connsiteY42" fmla="*/ 177207 h 7139732"/>
              <a:gd name="connsiteX43" fmla="*/ 4816905 w 6053670"/>
              <a:gd name="connsiteY43" fmla="*/ 165916 h 7139732"/>
              <a:gd name="connsiteX44" fmla="*/ 4954323 w 6053670"/>
              <a:gd name="connsiteY44" fmla="*/ 152899 h 7139732"/>
              <a:gd name="connsiteX45" fmla="*/ 5092347 w 6053670"/>
              <a:gd name="connsiteY45" fmla="*/ 138629 h 7139732"/>
              <a:gd name="connsiteX46" fmla="*/ 5228555 w 6053670"/>
              <a:gd name="connsiteY46" fmla="*/ 123574 h 7139732"/>
              <a:gd name="connsiteX47" fmla="*/ 5366578 w 6053670"/>
              <a:gd name="connsiteY47" fmla="*/ 106010 h 7139732"/>
              <a:gd name="connsiteX48" fmla="*/ 5503997 w 6053670"/>
              <a:gd name="connsiteY48" fmla="*/ 87192 h 7139732"/>
              <a:gd name="connsiteX49" fmla="*/ 5642020 w 6053670"/>
              <a:gd name="connsiteY49" fmla="*/ 68530 h 7139732"/>
              <a:gd name="connsiteX50" fmla="*/ 5779438 w 6053670"/>
              <a:gd name="connsiteY50" fmla="*/ 46733 h 7139732"/>
              <a:gd name="connsiteX51" fmla="*/ 5916251 w 6053670"/>
              <a:gd name="connsiteY51" fmla="*/ 24464 h 7139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053670" h="7139732">
                <a:moveTo>
                  <a:pt x="6053670" y="1098"/>
                </a:moveTo>
                <a:lnTo>
                  <a:pt x="6053670" y="1084479"/>
                </a:lnTo>
                <a:lnTo>
                  <a:pt x="6053670" y="1254558"/>
                </a:lnTo>
                <a:lnTo>
                  <a:pt x="6053670" y="7139732"/>
                </a:lnTo>
                <a:lnTo>
                  <a:pt x="0" y="7139732"/>
                </a:lnTo>
                <a:lnTo>
                  <a:pt x="0" y="1249853"/>
                </a:lnTo>
                <a:lnTo>
                  <a:pt x="0" y="1084479"/>
                </a:lnTo>
                <a:lnTo>
                  <a:pt x="0" y="0"/>
                </a:lnTo>
                <a:lnTo>
                  <a:pt x="35717" y="5488"/>
                </a:lnTo>
                <a:lnTo>
                  <a:pt x="140445" y="21641"/>
                </a:lnTo>
                <a:lnTo>
                  <a:pt x="216722" y="32932"/>
                </a:lnTo>
                <a:lnTo>
                  <a:pt x="307527" y="44850"/>
                </a:lnTo>
                <a:lnTo>
                  <a:pt x="415282" y="59121"/>
                </a:lnTo>
                <a:lnTo>
                  <a:pt x="534539" y="74175"/>
                </a:lnTo>
                <a:lnTo>
                  <a:pt x="668931" y="90014"/>
                </a:lnTo>
                <a:lnTo>
                  <a:pt x="815430" y="106794"/>
                </a:lnTo>
                <a:lnTo>
                  <a:pt x="974641" y="123574"/>
                </a:lnTo>
                <a:lnTo>
                  <a:pt x="1144144" y="140667"/>
                </a:lnTo>
                <a:lnTo>
                  <a:pt x="1326965" y="156506"/>
                </a:lnTo>
                <a:lnTo>
                  <a:pt x="1518261" y="171717"/>
                </a:lnTo>
                <a:lnTo>
                  <a:pt x="1720453" y="185518"/>
                </a:lnTo>
                <a:lnTo>
                  <a:pt x="1931121" y="198690"/>
                </a:lnTo>
                <a:lnTo>
                  <a:pt x="2150869" y="211079"/>
                </a:lnTo>
                <a:lnTo>
                  <a:pt x="2263467" y="215470"/>
                </a:lnTo>
                <a:lnTo>
                  <a:pt x="2378487" y="220332"/>
                </a:lnTo>
                <a:lnTo>
                  <a:pt x="2495323" y="224879"/>
                </a:lnTo>
                <a:lnTo>
                  <a:pt x="2612764" y="227859"/>
                </a:lnTo>
                <a:lnTo>
                  <a:pt x="2732627" y="230525"/>
                </a:lnTo>
                <a:lnTo>
                  <a:pt x="2853700" y="233348"/>
                </a:lnTo>
                <a:lnTo>
                  <a:pt x="2977195" y="235229"/>
                </a:lnTo>
                <a:lnTo>
                  <a:pt x="3101901" y="235229"/>
                </a:lnTo>
                <a:lnTo>
                  <a:pt x="3227817" y="236170"/>
                </a:lnTo>
                <a:lnTo>
                  <a:pt x="3354944" y="235229"/>
                </a:lnTo>
                <a:lnTo>
                  <a:pt x="3483887" y="233348"/>
                </a:lnTo>
                <a:lnTo>
                  <a:pt x="3612830" y="231623"/>
                </a:lnTo>
                <a:lnTo>
                  <a:pt x="3743590" y="227859"/>
                </a:lnTo>
                <a:lnTo>
                  <a:pt x="3875560" y="223938"/>
                </a:lnTo>
                <a:lnTo>
                  <a:pt x="4007530" y="219391"/>
                </a:lnTo>
                <a:lnTo>
                  <a:pt x="4140710" y="212961"/>
                </a:lnTo>
                <a:lnTo>
                  <a:pt x="4275102" y="205277"/>
                </a:lnTo>
                <a:lnTo>
                  <a:pt x="4410098" y="197907"/>
                </a:lnTo>
                <a:lnTo>
                  <a:pt x="4545096" y="188498"/>
                </a:lnTo>
                <a:lnTo>
                  <a:pt x="4681909" y="177207"/>
                </a:lnTo>
                <a:lnTo>
                  <a:pt x="4816905" y="165916"/>
                </a:lnTo>
                <a:lnTo>
                  <a:pt x="4954323" y="152899"/>
                </a:lnTo>
                <a:lnTo>
                  <a:pt x="5092347" y="138629"/>
                </a:lnTo>
                <a:lnTo>
                  <a:pt x="5228555" y="123574"/>
                </a:lnTo>
                <a:lnTo>
                  <a:pt x="5366578" y="106010"/>
                </a:lnTo>
                <a:lnTo>
                  <a:pt x="5503997" y="87192"/>
                </a:lnTo>
                <a:lnTo>
                  <a:pt x="5642020" y="68530"/>
                </a:lnTo>
                <a:lnTo>
                  <a:pt x="5779438" y="46733"/>
                </a:lnTo>
                <a:lnTo>
                  <a:pt x="5916251" y="24464"/>
                </a:lnTo>
                <a:close/>
              </a:path>
            </a:pathLst>
          </a:custGeom>
          <a:solidFill>
            <a:schemeClr val="bg1"/>
          </a:solidFill>
          <a:ln>
            <a:noFill/>
          </a:ln>
        </p:spPr>
      </p:sp>
      <p:sp>
        <p:nvSpPr>
          <p:cNvPr id="16" name="Freeform 5">
            <a:extLst>
              <a:ext uri="{FF2B5EF4-FFF2-40B4-BE49-F238E27FC236}">
                <a16:creationId xmlns:a16="http://schemas.microsoft.com/office/drawing/2014/main" id="{1F23E73A-FDC8-462C-83C1-3AA8961449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sp>
        <p:nvSpPr>
          <p:cNvPr id="2" name="Title 1">
            <a:extLst>
              <a:ext uri="{FF2B5EF4-FFF2-40B4-BE49-F238E27FC236}">
                <a16:creationId xmlns:a16="http://schemas.microsoft.com/office/drawing/2014/main" id="{6B45BE68-AE32-9146-B9CA-0330DCB3F494}"/>
              </a:ext>
            </a:extLst>
          </p:cNvPr>
          <p:cNvSpPr>
            <a:spLocks noGrp="1"/>
          </p:cNvSpPr>
          <p:nvPr>
            <p:ph type="title"/>
          </p:nvPr>
        </p:nvSpPr>
        <p:spPr>
          <a:xfrm>
            <a:off x="994087" y="1130603"/>
            <a:ext cx="3342442" cy="4596794"/>
          </a:xfrm>
        </p:spPr>
        <p:txBody>
          <a:bodyPr anchor="ctr">
            <a:normAutofit/>
          </a:bodyPr>
          <a:lstStyle/>
          <a:p>
            <a:r>
              <a:rPr lang="en-US" sz="3200">
                <a:solidFill>
                  <a:srgbClr val="EBEBEB"/>
                </a:solidFill>
              </a:rPr>
              <a:t>Planning and Tracking your progress</a:t>
            </a:r>
          </a:p>
        </p:txBody>
      </p:sp>
      <p:sp>
        <p:nvSpPr>
          <p:cNvPr id="3" name="Content Placeholder 2">
            <a:extLst>
              <a:ext uri="{FF2B5EF4-FFF2-40B4-BE49-F238E27FC236}">
                <a16:creationId xmlns:a16="http://schemas.microsoft.com/office/drawing/2014/main" id="{E35C25C4-837D-0843-B5F5-C53116DB5482}"/>
              </a:ext>
            </a:extLst>
          </p:cNvPr>
          <p:cNvSpPr>
            <a:spLocks noGrp="1"/>
          </p:cNvSpPr>
          <p:nvPr>
            <p:ph idx="1"/>
          </p:nvPr>
        </p:nvSpPr>
        <p:spPr>
          <a:xfrm>
            <a:off x="5290077" y="437513"/>
            <a:ext cx="5502614" cy="5954325"/>
          </a:xfrm>
        </p:spPr>
        <p:txBody>
          <a:bodyPr anchor="ctr">
            <a:normAutofit/>
          </a:bodyPr>
          <a:lstStyle/>
          <a:p>
            <a:r>
              <a:rPr lang="en-US" sz="2000"/>
              <a:t>Trello</a:t>
            </a:r>
          </a:p>
          <a:p>
            <a:pPr lvl="1"/>
            <a:r>
              <a:rPr lang="en-GB" sz="2000">
                <a:hlinkClick r:id="rId2"/>
              </a:rPr>
              <a:t>https://trello.com/</a:t>
            </a:r>
            <a:endParaRPr lang="en-GB" sz="2000"/>
          </a:p>
          <a:p>
            <a:pPr lvl="1"/>
            <a:endParaRPr lang="en-GB" sz="2000"/>
          </a:p>
          <a:p>
            <a:r>
              <a:rPr lang="en-GB" sz="2000"/>
              <a:t>Jira</a:t>
            </a:r>
          </a:p>
          <a:p>
            <a:pPr lvl="1"/>
            <a:r>
              <a:rPr lang="en-GB" sz="2000">
                <a:hlinkClick r:id="rId3"/>
              </a:rPr>
              <a:t>https://www.atlassian.com/software/jira</a:t>
            </a:r>
            <a:endParaRPr lang="en-GB" sz="2000"/>
          </a:p>
          <a:p>
            <a:pPr marL="457200" lvl="1" indent="0">
              <a:buNone/>
            </a:pPr>
            <a:endParaRPr lang="en-GB" sz="2000"/>
          </a:p>
          <a:p>
            <a:r>
              <a:rPr lang="en-GB" sz="2000"/>
              <a:t>Github</a:t>
            </a:r>
            <a:endParaRPr lang="en-US" sz="2000"/>
          </a:p>
          <a:p>
            <a:pPr lvl="1"/>
            <a:r>
              <a:rPr lang="en-GB" sz="2000">
                <a:hlinkClick r:id="rId4"/>
              </a:rPr>
              <a:t>https://github.com/Jgiron455/webapp-workshop</a:t>
            </a:r>
            <a:endParaRPr lang="en-GB" sz="2000"/>
          </a:p>
        </p:txBody>
      </p:sp>
    </p:spTree>
    <p:extLst>
      <p:ext uri="{BB962C8B-B14F-4D97-AF65-F5344CB8AC3E}">
        <p14:creationId xmlns:p14="http://schemas.microsoft.com/office/powerpoint/2010/main" val="22524013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{2DAA5D33-F26A-D547-9723-BD3555F10C8C}tf10001076</Template>
  <TotalTime>598</TotalTime>
  <Words>709</Words>
  <Application>Microsoft Macintosh PowerPoint</Application>
  <PresentationFormat>Widescreen</PresentationFormat>
  <Paragraphs>146</Paragraphs>
  <Slides>16</Slides>
  <Notes>11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Arial</vt:lpstr>
      <vt:lpstr>Calibri</vt:lpstr>
      <vt:lpstr>Century Gothic</vt:lpstr>
      <vt:lpstr>Wingdings 3</vt:lpstr>
      <vt:lpstr>Ion Boardroom</vt:lpstr>
      <vt:lpstr>Web Application?</vt:lpstr>
      <vt:lpstr>Overview</vt:lpstr>
      <vt:lpstr>Where to Start, What to do and How? </vt:lpstr>
      <vt:lpstr>Full-Stack Development</vt:lpstr>
      <vt:lpstr>Back-End</vt:lpstr>
      <vt:lpstr>Front-End</vt:lpstr>
      <vt:lpstr>REST</vt:lpstr>
      <vt:lpstr>APIs</vt:lpstr>
      <vt:lpstr>Planning and Tracking your progress</vt:lpstr>
      <vt:lpstr>Testing, Testing and Testing, cause you can’t have enough test.</vt:lpstr>
      <vt:lpstr>Keep Your Code Clean</vt:lpstr>
      <vt:lpstr>Testing Pyramid</vt:lpstr>
      <vt:lpstr>TDD</vt:lpstr>
      <vt:lpstr>Back-End Testing Java 1.8</vt:lpstr>
      <vt:lpstr>Front-End Testing Angular </vt:lpstr>
      <vt:lpstr>Meet-ups</vt:lpstr>
    </vt:vector>
  </TitlesOfParts>
  <Company/>
  <LinksUpToDate>false</LinksUpToDate>
  <SharedDoc>false</SharedDoc>
  <HyperlinksChanged>false</HyperlinksChanged>
  <AppVersion>16.0015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Web Application?</dc:title>
  <dc:creator>John Giron</dc:creator>
  <cp:lastModifiedBy>John Giron</cp:lastModifiedBy>
  <cp:revision>28</cp:revision>
  <dcterms:created xsi:type="dcterms:W3CDTF">2019-09-09T19:41:44Z</dcterms:created>
  <dcterms:modified xsi:type="dcterms:W3CDTF">2019-09-11T19:31:01Z</dcterms:modified>
</cp:coreProperties>
</file>